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D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  <a:latin typeface="맑은 고딕"/>
              </a:defRPr>
            </a:pPr>
            <a:r>
              <a:t>Eroom Legal AI Agent의 경쟁우위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0">
                <a:solidFill>
                  <a:srgbClr val="1E90FF"/>
                </a:solidFill>
                <a:latin typeface="맑은 고딕"/>
              </a:defRPr>
            </a:pPr>
            <a:r>
              <a:t>일반 생성형 AI 대비 심층 분석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0" y="3474720"/>
            <a:ext cx="4572000" cy="38100"/>
          </a:xfrm>
          <a:prstGeom prst="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3931920"/>
            <a:ext cx="9144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BBCCDD"/>
                </a:solidFill>
                <a:latin typeface="맑은 고딕"/>
              </a:defRPr>
            </a:pPr>
            <a:r>
              <a:t>Law-aid Agent는 단순한 AI 챗봇이 아닌,</a:t>
            </a:r>
            <a:br/>
            <a:r>
              <a:t>법조인의 전문 Workflow가 내재화된 버티컬 AI 에이전트입니다.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692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66666"/>
                </a:solidFill>
                <a:latin typeface="맑은 고딕"/>
              </a:defRPr>
            </a:pPr>
            <a:r>
              <a:t>Eroom AI Partners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0B1D3A"/>
                </a:solidFill>
                <a:latin typeface="맑은 고딕"/>
              </a:defRPr>
            </a:pPr>
            <a:r>
              <a:t>1. 환각(Hallucination) 방지: 신뢰성의 근본적 차이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960120"/>
            <a:ext cx="5029200" cy="38100"/>
          </a:xfrm>
          <a:prstGeom prst="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48640" y="1188720"/>
            <a:ext cx="5029200" cy="2560320"/>
          </a:xfrm>
          <a:prstGeom prst="roundRect">
            <a:avLst/>
          </a:prstGeom>
          <a:solidFill>
            <a:srgbClr val="FDEDED"/>
          </a:solidFill>
          <a:ln w="19050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74C3C"/>
                </a:solidFill>
                <a:latin typeface="맑은 고딕"/>
              </a:defRPr>
            </a:pPr>
            <a:r>
              <a:t>일반 생성형 AI의 치명적 한계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783080"/>
            <a:ext cx="46634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600"/>
              </a:spcAft>
              <a:defRPr sz="1300">
                <a:solidFill>
                  <a:srgbClr val="333333"/>
                </a:solidFill>
                <a:latin typeface="맑은 고딕"/>
              </a:defRPr>
            </a:pPr>
            <a:r>
              <a:t>- 확률 기반 텍스트 생성: 존재하지 않는 판례 인용,</a:t>
            </a:r>
            <a:br/>
            <a:r>
              <a:t>  잘못된 법조문 제시 빈번</a:t>
            </a:r>
          </a:p>
          <a:p>
            <a:pPr>
              <a:spcAft>
                <a:spcPts val="600"/>
              </a:spcAft>
              <a:defRPr sz="1300">
                <a:solidFill>
                  <a:srgbClr val="333333"/>
                </a:solidFill>
                <a:latin typeface="맑은 고딕"/>
              </a:defRPr>
            </a:pPr>
            <a:r>
              <a:t>- 검증 불가능성: 사용자가 모든 판례와 법조문을</a:t>
            </a:r>
            <a:br/>
            <a:r>
              <a:t>  일일이 확인해야 하므로 업무 부담 증가</a:t>
            </a:r>
          </a:p>
          <a:p>
            <a:pPr>
              <a:spcAft>
                <a:spcPts val="600"/>
              </a:spcAft>
              <a:defRPr sz="1300">
                <a:solidFill>
                  <a:srgbClr val="333333"/>
                </a:solidFill>
                <a:latin typeface="맑은 고딕"/>
              </a:defRPr>
            </a:pPr>
            <a:r>
              <a:t>- 법조 실무 위험: 소송 패배, 의뢰인 손해,</a:t>
            </a:r>
            <a:br/>
            <a:r>
              <a:t>  변호사 신뢰도 추락으로 직결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188720"/>
            <a:ext cx="5303520" cy="2560320"/>
          </a:xfrm>
          <a:prstGeom prst="roundRect">
            <a:avLst/>
          </a:prstGeom>
          <a:solidFill>
            <a:srgbClr val="E8F8F5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80160"/>
            <a:ext cx="4937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27AE60"/>
                </a:solidFill>
                <a:latin typeface="맑은 고딕"/>
              </a:defRPr>
            </a:pPr>
            <a:r>
              <a:t>Eroom의 혁신적 해결책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783080"/>
            <a:ext cx="4937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600"/>
              </a:spcAft>
              <a:defRPr sz="1300">
                <a:solidFill>
                  <a:srgbClr val="333333"/>
                </a:solidFill>
                <a:latin typeface="맑은 고딕"/>
              </a:defRPr>
            </a:pPr>
            <a:r>
              <a:t>- AI 최적화 법률 DB: 법령, 판례, 주석서를</a:t>
            </a:r>
            <a:br/>
            <a:r>
              <a:t>  AI 검색 가능한 구조화 형태로 변환</a:t>
            </a:r>
          </a:p>
          <a:p>
            <a:pPr>
              <a:spcAft>
                <a:spcPts val="600"/>
              </a:spcAft>
              <a:defRPr sz="1300">
                <a:solidFill>
                  <a:srgbClr val="333333"/>
                </a:solidFill>
                <a:latin typeface="맑은 고딕"/>
              </a:defRPr>
            </a:pPr>
            <a:r>
              <a:t>- 한국어 의미론 특화 검색: 지식그래프로</a:t>
            </a:r>
            <a:br/>
            <a:r>
              <a:t>  매우 높은 정확도의 semantic search 구현</a:t>
            </a:r>
          </a:p>
          <a:p>
            <a:pPr>
              <a:spcAft>
                <a:spcPts val="600"/>
              </a:spcAft>
              <a:defRPr sz="1300">
                <a:solidFill>
                  <a:srgbClr val="333333"/>
                </a:solidFill>
                <a:latin typeface="맑은 고딕"/>
              </a:defRPr>
            </a:pPr>
            <a:r>
              <a:t>- 검증 메커니즘 내재화: 에이전트가</a:t>
            </a:r>
            <a:br/>
            <a:r>
              <a:t>  전 과정에서 지속적으로 DB와 교차 검증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023360"/>
            <a:ext cx="10972800" cy="640080"/>
          </a:xfrm>
          <a:prstGeom prst="round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406908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맑은 고딕"/>
              </a:defRPr>
            </a:pPr>
            <a:r>
              <a:t>하이브리드 DB (Vector DB + Ontology 지식그래프 + 그래프DB) + SOTA RAG 기술 = 환각 원천 방지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846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0B1D3A"/>
                </a:solidFill>
                <a:latin typeface="맑은 고딕"/>
              </a:defRPr>
            </a:pPr>
            <a:r>
              <a:t>결과: 법조인이 AI 출력물을 신뢰하고 즉시 활용 가능 — 생성된 법률서면에 인용된 모든 판례와 법조문이 실제 존재하며 정확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0B1D3A"/>
                </a:solidFill>
                <a:latin typeface="맑은 고딕"/>
              </a:defRPr>
            </a:pPr>
            <a:r>
              <a:t>2. 원스탑 서비스 vs 파편화된 작업: 생산성의 비약적 향상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097280"/>
            <a:ext cx="5029200" cy="4114800"/>
          </a:xfrm>
          <a:prstGeom prst="roundRect">
            <a:avLst/>
          </a:prstGeom>
          <a:solidFill>
            <a:srgbClr val="FDEDED"/>
          </a:solidFill>
          <a:ln w="19050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74C3C"/>
                </a:solidFill>
                <a:latin typeface="맑은 고딕"/>
              </a:defRPr>
            </a:pPr>
            <a:r>
              <a:t>일반 생성형 AI 사용 시 (7단계)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91640"/>
            <a:ext cx="466344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1. ChatGPT에 사건 개요 입력 -&gt; 법적 쟁점 질문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2. 관련 법조문 검색 -&gt; 별도 법령 DB 확인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3. 판례 검색 엔진에서 유사 판례 찾기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4. 다시 ChatGPT에 판례 입력 -&gt; 청구취지 초안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5. 요건사실 검토 -&gt; 수동으로 법리 보완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6. 항변 예상 -&gt; 재반박 논리 구성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7. 최종 소장 작성 -&gt; 전체 내용 통합 및 수정</a:t>
            </a:r>
          </a:p>
          <a:p>
            <a:pPr>
              <a:defRPr sz="1200" b="1">
                <a:solidFill>
                  <a:srgbClr val="E74C3C"/>
                </a:solidFill>
                <a:latin typeface="맑은 고딕"/>
              </a:defRPr>
            </a:pPr>
            <a:r>
              <a:t>= 7개 이상 독립 작업, 다수 플랫폼 전환, 일관성 부재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097280"/>
            <a:ext cx="5303520" cy="4114800"/>
          </a:xfrm>
          <a:prstGeom prst="roundRect">
            <a:avLst/>
          </a:prstGeom>
          <a:solidFill>
            <a:srgbClr val="E8F8F5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188720"/>
            <a:ext cx="4937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7AE60"/>
                </a:solidFill>
                <a:latin typeface="맑은 고딕"/>
              </a:defRPr>
            </a:pPr>
            <a:r>
              <a:t>Eroom Law-aid Agent 통합 Workflow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691640"/>
            <a:ext cx="49377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Stage 1: 사건 개요 구조화 (BO.json 생성)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Stage 2: 시각화 (Case_Dashboard.html)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Stage 3: 청구개요도 작성 (청구전작업.md)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Stage 3.5: 요건사실 자동 검색 (외부 DB 연동)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Stage 4: 청구취지/항변/재반박 전략 수립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Stage 4.5: 판례 자동 검색 및 분석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Stage 5: 소장 최종 작성 (법원 제출용)</a:t>
            </a:r>
          </a:p>
          <a:p>
            <a:pPr>
              <a:spcAft>
                <a:spcPts val="300"/>
              </a:spcAft>
              <a:defRPr sz="1100" b="1">
                <a:solidFill>
                  <a:srgbClr val="27AE60"/>
                </a:solidFill>
                <a:latin typeface="맑은 고딕"/>
              </a:defRPr>
            </a:pPr>
            <a:r>
              <a:t>&gt;&gt; 단일 플랫폼에서 처음부터 끝까지 자동 진행</a:t>
            </a:r>
          </a:p>
          <a:p>
            <a:pPr>
              <a:spcAft>
                <a:spcPts val="300"/>
              </a:spcAft>
              <a:defRPr sz="1100" b="1">
                <a:solidFill>
                  <a:srgbClr val="27AE60"/>
                </a:solidFill>
                <a:latin typeface="맑은 고딕"/>
              </a:defRPr>
            </a:pPr>
            <a:r>
              <a:t>&gt;&gt; HITL: 중요 단계마다 법조인 검토 가능</a:t>
            </a:r>
          </a:p>
          <a:p>
            <a:pPr>
              <a:spcAft>
                <a:spcPts val="300"/>
              </a:spcAft>
              <a:defRPr sz="1100" b="1">
                <a:solidFill>
                  <a:srgbClr val="27AE60"/>
                </a:solidFill>
                <a:latin typeface="맑은 고딕"/>
              </a:defRPr>
            </a:pPr>
            <a:r>
              <a:t>&gt;&gt; 모든 Stage 출력물이 논리적 일관성 유지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394960"/>
            <a:ext cx="10972800" cy="731520"/>
          </a:xfrm>
          <a:prstGeom prst="round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440680"/>
            <a:ext cx="106070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맑은 고딕"/>
              </a:defRPr>
            </a:pPr>
            <a:r>
              <a:t>시니어 어쏘시에이트급 소장: 72시간 -&gt; 4~6시간 (업무 시간 80% 이상 절감)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0B1D3A"/>
                </a:solidFill>
                <a:latin typeface="맑은 고딕"/>
              </a:defRPr>
            </a:pPr>
            <a:r>
              <a:t>3. 전문가 Workflow 내재화: "변호사가 복제된" AI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097280"/>
            <a:ext cx="5029200" cy="2011680"/>
          </a:xfrm>
          <a:prstGeom prst="roundRect">
            <a:avLst/>
          </a:prstGeom>
          <a:solidFill>
            <a:srgbClr val="FDEDED"/>
          </a:solidFill>
          <a:ln w="19050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74C3C"/>
                </a:solidFill>
                <a:latin typeface="맑은 고딕"/>
              </a:defRPr>
            </a:pPr>
            <a:r>
              <a:t>일반 생성형 AI의 근본적 한계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46634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5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범용 모델: 법률, 의료, 금융 등 모든 분야를 얕게 다룸</a:t>
            </a:r>
          </a:p>
          <a:p>
            <a:pPr>
              <a:spcAft>
                <a:spcPts val="5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작업 순서 무지: 사용자가 직접 판단하고 지시해야 함</a:t>
            </a:r>
          </a:p>
          <a:p>
            <a:pPr>
              <a:spcAft>
                <a:spcPts val="5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법리 검토 부재: 요건사실 뒷받침, 항변 재반박 판단 불가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097280"/>
            <a:ext cx="5303520" cy="2011680"/>
          </a:xfrm>
          <a:prstGeom prst="roundRect">
            <a:avLst/>
          </a:prstGeom>
          <a:solidFill>
            <a:srgbClr val="E8F8F5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1887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7AE60"/>
                </a:solidFill>
                <a:latin typeface="맑은 고딕"/>
              </a:defRPr>
            </a:pPr>
            <a:r>
              <a:t>Eroom의 Domain Expertise 통합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645920"/>
            <a:ext cx="49377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성용배 변호사: 서울대 의대 + 사법시험 합격(49회)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- 15년 이상 의료법 전문 (법무법인 태신 파트너)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의료법 주석서 공저자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전문가의 사고방식과 프로세스가 Workflow에 구현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83280"/>
            <a:ext cx="10972800" cy="292608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47472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B1D3A"/>
                </a:solidFill>
                <a:latin typeface="맑은 고딕"/>
              </a:defRPr>
            </a:pPr>
            <a:r>
              <a:t>Eroom Agent의 내재화된 전문가 로직 (Stage 3 청구전략 수립)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931920"/>
            <a:ext cx="9601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500"/>
              </a:spcAft>
              <a:defRPr sz="1400">
                <a:solidFill>
                  <a:srgbClr val="333333"/>
                </a:solidFill>
                <a:latin typeface="맑은 고딕"/>
              </a:defRPr>
            </a:pPr>
            <a:r>
              <a:t>1. 사실관계 분석 (Fact Ledger 기반)</a:t>
            </a:r>
          </a:p>
          <a:p>
            <a:pPr>
              <a:spcAft>
                <a:spcPts val="500"/>
              </a:spcAft>
              <a:defRPr sz="1400">
                <a:solidFill>
                  <a:srgbClr val="333333"/>
                </a:solidFill>
                <a:latin typeface="맑은 고딕"/>
              </a:defRPr>
            </a:pPr>
            <a:r>
              <a:t>2. 법적 쟁점 도출 (Knowledge Graph 활용)</a:t>
            </a:r>
          </a:p>
          <a:p>
            <a:pPr>
              <a:spcAft>
                <a:spcPts val="500"/>
              </a:spcAft>
              <a:defRPr sz="1400">
                <a:solidFill>
                  <a:srgbClr val="333333"/>
                </a:solidFill>
                <a:latin typeface="맑은 고딕"/>
              </a:defRPr>
            </a:pPr>
            <a:r>
              <a:t>3. 적용 법률 검토 (하이브리드 DB 검색)</a:t>
            </a:r>
          </a:p>
          <a:p>
            <a:pPr>
              <a:spcAft>
                <a:spcPts val="500"/>
              </a:spcAft>
              <a:defRPr sz="1400">
                <a:solidFill>
                  <a:srgbClr val="333333"/>
                </a:solidFill>
                <a:latin typeface="맑은 고딕"/>
              </a:defRPr>
            </a:pPr>
            <a:r>
              <a:t>4. 청구취지 구성 (법리 정합성 검증)</a:t>
            </a:r>
          </a:p>
          <a:p>
            <a:pPr>
              <a:spcAft>
                <a:spcPts val="500"/>
              </a:spcAft>
              <a:defRPr sz="1400">
                <a:solidFill>
                  <a:srgbClr val="333333"/>
                </a:solidFill>
                <a:latin typeface="맑은 고딕"/>
              </a:defRPr>
            </a:pPr>
            <a:r>
              <a:t>5. 예상 항변 시뮬레이션 (대항 논리 생성)</a:t>
            </a:r>
          </a:p>
          <a:p>
            <a:pPr>
              <a:spcAft>
                <a:spcPts val="500"/>
              </a:spcAft>
              <a:defRPr sz="1400">
                <a:solidFill>
                  <a:srgbClr val="333333"/>
                </a:solidFill>
                <a:latin typeface="맑은 고딕"/>
              </a:defRPr>
            </a:pPr>
            <a:r>
              <a:t>6. 재반박 전략 수립 -&gt; 청구전작업.md 출력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1E90FF"/>
                </a:solidFill>
                <a:latin typeface="맑은 고딕"/>
              </a:defRPr>
            </a:pPr>
            <a:r>
              <a:t>일반 AI는 텍스트만 생성하지만, Eroom은 시니어 변호사가 실제로 사건을 검토하는 과정을 재현합니다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0B1D3A"/>
                </a:solidFill>
                <a:latin typeface="맑은 고딕"/>
              </a:defRPr>
            </a:pPr>
            <a:r>
              <a:t>4. HITL (Human-in-the-Loop) 설계: 전문가의 창의성 극대화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097280"/>
            <a:ext cx="5029200" cy="1828800"/>
          </a:xfrm>
          <a:prstGeom prst="roundRect">
            <a:avLst/>
          </a:prstGeom>
          <a:solidFill>
            <a:srgbClr val="FDEDED"/>
          </a:solidFill>
          <a:ln w="19050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74C3C"/>
                </a:solidFill>
                <a:latin typeface="맑은 고딕"/>
              </a:defRPr>
            </a:pPr>
            <a:r>
              <a:t>일반 생성형 AI의 상호작용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4663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단발성 응답: 질문 -&gt; 답변 -&gt; 종료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맥락 손실: 이전 논의가 체계적으로 축적되지 않음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수동적 개입: 사용자가 직접 모든 것을 확인·수정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097280"/>
            <a:ext cx="5303520" cy="1828800"/>
          </a:xfrm>
          <a:prstGeom prst="roundRect">
            <a:avLst/>
          </a:prstGeom>
          <a:solidFill>
            <a:srgbClr val="E8F8F5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1887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7AE60"/>
                </a:solidFill>
                <a:latin typeface="맑은 고딕"/>
              </a:defRPr>
            </a:pPr>
            <a:r>
              <a:t>Eroom의 전략적 상호작용 설계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645920"/>
            <a:ext cx="4937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구조화된 개입 지점: 검토 시점과 내용이 명확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맥락 유지: JSON/Markdown 파일로 모든 결정사항 보존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창의성 집중: 단순 작업은 AI, 전략적 판단은 변호사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200400"/>
            <a:ext cx="10972800" cy="256032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2918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B1D3A"/>
                </a:solidFill>
                <a:latin typeface="맑은 고딕"/>
              </a:defRPr>
            </a:pPr>
            <a:r>
              <a:t>HITL Workflow 예시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749039"/>
            <a:ext cx="96012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400"/>
              </a:spcAft>
              <a:defRPr sz="1300">
                <a:solidFill>
                  <a:srgbClr val="333333"/>
                </a:solidFill>
                <a:latin typeface="맑은 고딕"/>
              </a:defRPr>
            </a:pPr>
            <a:r>
              <a:t>Stage 3 완료 -&gt; 청구전작업.md 제시</a:t>
            </a:r>
          </a:p>
          <a:p>
            <a:pPr>
              <a:spcAft>
                <a:spcPts val="400"/>
              </a:spcAft>
              <a:defRPr sz="1300">
                <a:solidFill>
                  <a:srgbClr val="333333"/>
                </a:solidFill>
                <a:latin typeface="맑은 고딕"/>
              </a:defRPr>
            </a:pPr>
            <a:r>
              <a:t>    [사용자 검토 지점]  청구취지 방향성 확인 / 추가 사실관계 보완 / 전략적 선택 (공격적 vs 방어적)</a:t>
            </a:r>
          </a:p>
          <a:p>
            <a:pPr>
              <a:spcAft>
                <a:spcPts val="400"/>
              </a:spcAft>
              <a:defRPr sz="1300">
                <a:solidFill>
                  <a:srgbClr val="333333"/>
                </a:solidFill>
                <a:latin typeface="맑은 고딕"/>
              </a:defRPr>
            </a:pPr>
            <a:r>
              <a:t>    사용자 피드백 반영 -&gt; Stage 4 진행</a:t>
            </a:r>
          </a:p>
          <a:p>
            <a:pPr>
              <a:spcAft>
                <a:spcPts val="400"/>
              </a:spcAft>
              <a:defRPr sz="13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300">
                <a:solidFill>
                  <a:srgbClr val="333333"/>
                </a:solidFill>
                <a:latin typeface="맑은 고딕"/>
              </a:defRPr>
            </a:pPr>
            <a:r>
              <a:t>AI가 '어시스턴트'가 아니라 '시니어 어쏘시에이트'처럼 작동</a:t>
            </a:r>
          </a:p>
          <a:p>
            <a:pPr>
              <a:spcAft>
                <a:spcPts val="400"/>
              </a:spcAft>
              <a:defRPr sz="1300">
                <a:solidFill>
                  <a:srgbClr val="333333"/>
                </a:solidFill>
                <a:latin typeface="맑은 고딕"/>
              </a:defRPr>
            </a:pPr>
            <a:r>
              <a:t>-&gt; 파트너 변호사의 시간을 고부가가치 업무에 집중시킴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0B1D3A"/>
                </a:solidFill>
                <a:latin typeface="맑은 고딕"/>
              </a:defRPr>
            </a:pPr>
            <a:r>
              <a:t>II. 장기적 경쟁우위: 기술적 진입장벽 &amp; In-House 개발 역량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097280"/>
            <a:ext cx="5029200" cy="1828800"/>
          </a:xfrm>
          <a:prstGeom prst="roundRect">
            <a:avLst/>
          </a:prstGeom>
          <a:solidFill>
            <a:srgbClr val="FDEDED"/>
          </a:solidFill>
          <a:ln w="19050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74C3C"/>
                </a:solidFill>
                <a:latin typeface="맑은 고딕"/>
              </a:defRPr>
            </a:pPr>
            <a:r>
              <a:t>경쟁사의 일반적 접근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4663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API 의존: OpenAI, Anthropic 등 외부 LLM에 의존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빠른 출시, 얕은 깊이: 챗봇 형태 서비스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차별화 어려움: 같은 LLM 사용 시 결과물도 비슷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097280"/>
            <a:ext cx="5303520" cy="411480"/>
          </a:xfrm>
          <a:prstGeom prst="round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097280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맑은 고딕"/>
              </a:defRPr>
            </a:pPr>
            <a:r>
              <a:t>레이어 1: MCP Server — 자체 프로토콜로 모델 간 통신 제어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554480"/>
            <a:ext cx="5303520" cy="411480"/>
          </a:xfrm>
          <a:prstGeom prst="roundRect">
            <a:avLst/>
          </a:prstGeom>
          <a:solidFill>
            <a:srgbClr val="2E8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554480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맑은 고딕"/>
              </a:defRPr>
            </a:pPr>
            <a:r>
              <a:t>레이어 2: 하이브리드 DB — 한국어 의미론 최적화, 법률 특화 구조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2011680"/>
            <a:ext cx="5303520" cy="411480"/>
          </a:xfrm>
          <a:prstGeom prst="round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2011680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맑은 고딕"/>
              </a:defRPr>
            </a:pPr>
            <a:r>
              <a:t>레이어 3: Multi-Agent — Stage별 전문 LLM 동적 배치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2468880"/>
            <a:ext cx="5303520" cy="41148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0" y="2468880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맑은 고딕"/>
              </a:defRPr>
            </a:pPr>
            <a:r>
              <a:t>레이어 4: SOTA RAG — 검색-생성 통합, 실시간 검증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291840"/>
            <a:ext cx="5303520" cy="301752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3383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B1D3A"/>
                </a:solidFill>
                <a:latin typeface="맑은 고딕"/>
              </a:defRPr>
            </a:pPr>
            <a:r>
              <a:t>네트워크 효과: 선순환 구조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840480"/>
            <a:ext cx="49377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1. 법조인 A가 소장 작성 -&gt; Agent가 수정사항 학습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2. 법조인 B의 유사 사건 시 -&gt; A의 전략 자동 추천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3. 판례 DB 계속 확장 -&gt; 인용 관계 그래프 업데이트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4. 사용자 증가 -&gt; 더 많은 사건 유형 학습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사용자가 많아질수록 Agent 품질이 exponentially 향상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291840"/>
            <a:ext cx="5303520" cy="301752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0" y="3383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B1D3A"/>
                </a:solidFill>
                <a:latin typeface="맑은 고딕"/>
              </a:defRPr>
            </a:pPr>
            <a:r>
              <a:t>Scale-Up: Vertical -&gt; Horizontal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840480"/>
            <a:ext cx="49377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3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Corp-aid (민간기업 AI 서비스) 적용:</a:t>
            </a:r>
          </a:p>
          <a:p>
            <a:pPr>
              <a:spcAft>
                <a:spcPts val="3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법률 DB -&gt; 기업 내부 문서 DB로 대체</a:t>
            </a:r>
          </a:p>
          <a:p>
            <a:pPr>
              <a:spcAft>
                <a:spcPts val="3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소장 Workflow -&gt; 사업계획서/시장분석 Workflow</a:t>
            </a:r>
          </a:p>
          <a:p>
            <a:pPr>
              <a:spcAft>
                <a:spcPts val="3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- 추가 모듈: 경제학/통계학 분석 도구</a:t>
            </a:r>
          </a:p>
          <a:p>
            <a:pPr>
              <a:spcAft>
                <a:spcPts val="3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3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Eroom = '법률 AI 회사'가 아닌</a:t>
            </a:r>
          </a:p>
          <a:p>
            <a:pPr>
              <a:spcAft>
                <a:spcPts val="3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'Vertical AI Agent 플랫폼 회사'로 진화 가능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0B1D3A"/>
                </a:solidFill>
                <a:latin typeface="맑은 고딕"/>
              </a:defRPr>
            </a:pPr>
            <a:r>
              <a:t>규제 대응력 &amp; 시장 타이밍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097280"/>
            <a:ext cx="5303520" cy="256032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27AE60"/>
                </a:solidFill>
                <a:latin typeface="맑은 고딕"/>
              </a:defRPr>
            </a:pPr>
            <a:r>
              <a:t>규제 대응력: 일반 LLM이 따라올 수 없는 영역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4937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1. 전문가 검증 체계: 법조인이 출력물 법리 정합성 검증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2. 투명한 출처: 모든 인용이 실제 문서에 연결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3. 단계별 감사 가능: Stage별 파일로 의사결정 추적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4. 규제 선제 대응: 법조계와 협력, 윤리 가이드라인 수립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일반 LLM은 '참고용'만 가능, Eroom은 '실무 직접 활용' 가능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규제가 강화될수록 Eroom 경쟁우위는 더 커짐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097280"/>
            <a:ext cx="5303520" cy="256032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1887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E90FF"/>
                </a:solidFill>
                <a:latin typeface="맑은 고딕"/>
              </a:defRPr>
            </a:pPr>
            <a:r>
              <a:t>시장 타이밍: Harvey의 성공이 시장을 열었다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645920"/>
            <a:ext cx="4937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Harvey AI: 시장가치 10조원 (2024년 기준)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국내 경쟁사: 엘박스, 슈퍼로이어, 앨리비 -&gt; 성장 더딤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이유: Last Mile Problem 미해결 (파편화된 서비스)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Eroom 전략: Harvey 성공 공식 + 한국어 특화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TAM: 5.5~6.5조원 / SAM: 2~2.5조원</a:t>
            </a:r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맑은 고딕"/>
              </a:defRPr>
            </a:pPr>
            <a:r>
              <a:t>목표: 2027년까지 SAM의 20% 점유 (4,000억원)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0B1D3A"/>
                </a:solidFill>
                <a:latin typeface="맑은 고딕"/>
              </a:defRPr>
            </a:pPr>
            <a:r>
              <a:t>III. 근본적 차이점 요약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097280"/>
            <a:ext cx="2286000" cy="50292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0240" y="1148080"/>
            <a:ext cx="2082800" cy="401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맑은 고딕"/>
              </a:defRPr>
            </a:pPr>
            <a:r>
              <a:t>비교 항목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34640" y="1097280"/>
            <a:ext cx="4114800" cy="50292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36240" y="1148080"/>
            <a:ext cx="3911600" cy="401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맑은 고딕"/>
              </a:defRPr>
            </a:pPr>
            <a:r>
              <a:t>일반 생성형 AI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949440" y="1097280"/>
            <a:ext cx="4572000" cy="50292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51040" y="1148080"/>
            <a:ext cx="4368800" cy="401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맑은 고딕"/>
              </a:defRPr>
            </a:pPr>
            <a:r>
              <a:t>Eroom Law-aid Agent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600200"/>
            <a:ext cx="2286000" cy="5029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0240" y="1625600"/>
            <a:ext cx="2082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333333"/>
                </a:solidFill>
                <a:latin typeface="맑은 고딕"/>
              </a:defRPr>
            </a:pPr>
            <a:r>
              <a:t>목적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34640" y="1600200"/>
            <a:ext cx="4114800" cy="5029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36240" y="1625600"/>
            <a:ext cx="39116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범용 대화·텍스트 생성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0" y="1600200"/>
            <a:ext cx="4572000" cy="5029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051040" y="1625600"/>
            <a:ext cx="4368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27AE60"/>
                </a:solidFill>
                <a:latin typeface="맑은 고딕"/>
              </a:defRPr>
            </a:pPr>
            <a:r>
              <a:t>법률서면 완성 (소장, 준비서면)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103120"/>
            <a:ext cx="2286000" cy="5029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240" y="2128520"/>
            <a:ext cx="2082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333333"/>
                </a:solidFill>
                <a:latin typeface="맑은 고딕"/>
              </a:defRPr>
            </a:pPr>
            <a:r>
              <a:t>환각 문제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34640" y="2103120"/>
            <a:ext cx="4114800" cy="5029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936240" y="2128520"/>
            <a:ext cx="39116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빈번함 (판례 날조 등)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949440" y="2103120"/>
            <a:ext cx="4572000" cy="5029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51040" y="2128520"/>
            <a:ext cx="4368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27AE60"/>
                </a:solidFill>
                <a:latin typeface="맑은 고딕"/>
              </a:defRPr>
            </a:pPr>
            <a:r>
              <a:t>하이브리드 DB + RAG로 원천 방지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2606040"/>
            <a:ext cx="2286000" cy="5029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0240" y="2631440"/>
            <a:ext cx="2082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333333"/>
                </a:solidFill>
                <a:latin typeface="맑은 고딕"/>
              </a:defRPr>
            </a:pPr>
            <a:r>
              <a:t>작업 구조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2606040"/>
            <a:ext cx="4114800" cy="5029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936240" y="2631440"/>
            <a:ext cx="39116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단발성 질의응답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949440" y="2606040"/>
            <a:ext cx="4572000" cy="5029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051040" y="2631440"/>
            <a:ext cx="4368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27AE60"/>
                </a:solidFill>
                <a:latin typeface="맑은 고딕"/>
              </a:defRPr>
            </a:pPr>
            <a:r>
              <a:t>5단계 통합 Workflow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3108960"/>
            <a:ext cx="2286000" cy="5029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0240" y="3134360"/>
            <a:ext cx="2082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333333"/>
                </a:solidFill>
                <a:latin typeface="맑은 고딕"/>
              </a:defRPr>
            </a:pPr>
            <a:r>
              <a:t>전문성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834640" y="3108960"/>
            <a:ext cx="4114800" cy="5029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936240" y="3134360"/>
            <a:ext cx="39116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얕고 넓음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949440" y="3108960"/>
            <a:ext cx="4572000" cy="5029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051040" y="3134360"/>
            <a:ext cx="4368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27AE60"/>
                </a:solidFill>
                <a:latin typeface="맑은 고딕"/>
              </a:defRPr>
            </a:pPr>
            <a:r>
              <a:t>법조인 사고방식 내재화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3611880"/>
            <a:ext cx="2286000" cy="5029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50240" y="3637280"/>
            <a:ext cx="2082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333333"/>
                </a:solidFill>
                <a:latin typeface="맑은 고딕"/>
              </a:defRPr>
            </a:pPr>
            <a:r>
              <a:t>데이터 소스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834640" y="3611880"/>
            <a:ext cx="4114800" cy="5029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936240" y="3637280"/>
            <a:ext cx="39116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인터넷 공개 데이터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949440" y="3611880"/>
            <a:ext cx="4572000" cy="5029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051040" y="3637280"/>
            <a:ext cx="4368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27AE60"/>
                </a:solidFill>
                <a:latin typeface="맑은 고딕"/>
              </a:defRPr>
            </a:pPr>
            <a:r>
              <a:t>법령·판례 전용 구조화 DB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48640" y="4114800"/>
            <a:ext cx="2286000" cy="5029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50240" y="4140200"/>
            <a:ext cx="2082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333333"/>
                </a:solidFill>
                <a:latin typeface="맑은 고딕"/>
              </a:defRPr>
            </a:pPr>
            <a:r>
              <a:t>사용자 역할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834640" y="4114800"/>
            <a:ext cx="4114800" cy="5029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936240" y="4140200"/>
            <a:ext cx="39116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모든 단계 직접 관리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949440" y="4114800"/>
            <a:ext cx="4572000" cy="5029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051040" y="4140200"/>
            <a:ext cx="4368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27AE60"/>
                </a:solidFill>
                <a:latin typeface="맑은 고딕"/>
              </a:defRPr>
            </a:pPr>
            <a:r>
              <a:t>HITL 지점에서만 개입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4617720"/>
            <a:ext cx="2286000" cy="5029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0240" y="4643120"/>
            <a:ext cx="2082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333333"/>
                </a:solidFill>
                <a:latin typeface="맑은 고딕"/>
              </a:defRPr>
            </a:pPr>
            <a:r>
              <a:t>결과물 수준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834640" y="4617720"/>
            <a:ext cx="4114800" cy="5029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936240" y="4643120"/>
            <a:ext cx="39116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참고용 초안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949440" y="4617720"/>
            <a:ext cx="4572000" cy="5029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051040" y="4643120"/>
            <a:ext cx="4368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27AE60"/>
                </a:solidFill>
                <a:latin typeface="맑은 고딕"/>
              </a:defRPr>
            </a:pPr>
            <a:r>
              <a:t>법원 제출 가능 수준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48640" y="5120640"/>
            <a:ext cx="2286000" cy="5029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50240" y="5146040"/>
            <a:ext cx="2082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333333"/>
                </a:solidFill>
                <a:latin typeface="맑은 고딕"/>
              </a:defRPr>
            </a:pPr>
            <a:r>
              <a:t>경쟁 우위 지속성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2834640" y="5120640"/>
            <a:ext cx="4114800" cy="5029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2936240" y="5146040"/>
            <a:ext cx="39116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누구나 API 접근 가능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949440" y="5120640"/>
            <a:ext cx="4572000" cy="5029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051040" y="5146040"/>
            <a:ext cx="4368800" cy="4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27AE60"/>
                </a:solidFill>
                <a:latin typeface="맑은 고딕"/>
              </a:defRPr>
            </a:pPr>
            <a:r>
              <a:t>In-House 기술 스택 (복제 불가)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D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맑은 고딕"/>
              </a:defRPr>
            </a:pPr>
            <a:r>
              <a:t>IV. 결론: Paradigm Shift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371600"/>
            <a:ext cx="5029200" cy="1645920"/>
          </a:xfrm>
          <a:prstGeom prst="roundRect">
            <a:avLst/>
          </a:prstGeom>
          <a:solidFill>
            <a:srgbClr val="1A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4663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74C3C"/>
                </a:solidFill>
                <a:latin typeface="맑은 고딕"/>
              </a:defRPr>
            </a:pPr>
            <a:r>
              <a:t>Before Eroom (일반 LLM 시대)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20240"/>
            <a:ext cx="4663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BBBBBB"/>
                </a:solidFill>
                <a:latin typeface="맑은 고딕"/>
              </a:defRPr>
            </a:pPr>
            <a:r>
              <a:t>변호사 -&gt; ChatGPT에 질문 -&gt; 참고용 답변 -&gt; 수동 검증 -&gt; 수동 작성</a:t>
            </a:r>
          </a:p>
          <a:p>
            <a:pPr>
              <a:defRPr sz="1200" b="1">
                <a:solidFill>
                  <a:srgbClr val="E74C3C"/>
                </a:solidFill>
                <a:latin typeface="맑은 고딕"/>
              </a:defRPr>
            </a:pPr>
            <a:r>
              <a:t>시간: 72시간 | 신뢰도: 낮음 | 자동화율: 20%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371600"/>
            <a:ext cx="5029200" cy="1645920"/>
          </a:xfrm>
          <a:prstGeom prst="roundRect">
            <a:avLst/>
          </a:prstGeom>
          <a:solidFill>
            <a:srgbClr val="1A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463040"/>
            <a:ext cx="4663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7AE60"/>
                </a:solidFill>
                <a:latin typeface="맑은 고딕"/>
              </a:defRPr>
            </a:pPr>
            <a:r>
              <a:t>After Eroom (Vertical Agent 시대)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920240"/>
            <a:ext cx="4663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BBBBBB"/>
                </a:solidFill>
                <a:latin typeface="맑은 고딕"/>
              </a:defRPr>
            </a:pPr>
            <a:r>
              <a:t>변호사 -&gt; Law-aid에 사건 입력 -&gt; 자동 분석·검색·작성 -&gt; 핵심 검토 -&gt; 완성</a:t>
            </a:r>
          </a:p>
          <a:p>
            <a:pPr>
              <a:defRPr sz="1200" b="1">
                <a:solidFill>
                  <a:srgbClr val="27AE60"/>
                </a:solidFill>
                <a:latin typeface="맑은 고딕"/>
              </a:defRPr>
            </a:pPr>
            <a:r>
              <a:t>시간: 4~6시간 | 신뢰도: 높음 | 자동화율: 80%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383280"/>
            <a:ext cx="10515600" cy="411480"/>
          </a:xfrm>
          <a:prstGeom prst="roundRect">
            <a:avLst/>
          </a:prstGeom>
          <a:solidFill>
            <a:srgbClr val="14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40868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1E90FF"/>
                </a:solidFill>
                <a:latin typeface="맑은 고딕"/>
              </a:defRPr>
            </a:pPr>
            <a:r>
              <a:t>환각 제거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3408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맑은 고딕"/>
              </a:defRPr>
            </a:pPr>
            <a:r>
              <a:t>하이브리드 DB와 SOTA RAG로 법률 정보의 정확성 보장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840480"/>
            <a:ext cx="10515600" cy="411480"/>
          </a:xfrm>
          <a:prstGeom prst="roundRect">
            <a:avLst/>
          </a:prstGeom>
          <a:solidFill>
            <a:srgbClr val="14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386588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1E90FF"/>
                </a:solidFill>
                <a:latin typeface="맑은 고딕"/>
              </a:defRPr>
            </a:pPr>
            <a:r>
              <a:t>시간 절감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00400" y="38658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맑은 고딕"/>
              </a:defRPr>
            </a:pPr>
            <a:r>
              <a:t>72시간 -&gt; 4~6시간 (업무 효율 80% 이상 향상)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297680"/>
            <a:ext cx="10515600" cy="411480"/>
          </a:xfrm>
          <a:prstGeom prst="roundRect">
            <a:avLst/>
          </a:prstGeom>
          <a:solidFill>
            <a:srgbClr val="14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432308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1E90FF"/>
                </a:solidFill>
                <a:latin typeface="맑은 고딕"/>
              </a:defRPr>
            </a:pPr>
            <a:r>
              <a:t>품질 보장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43230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맑은 고딕"/>
              </a:defRPr>
            </a:pPr>
            <a:r>
              <a:t>시니어 어쏘시에이트급 법률서면 자동 생성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4754880"/>
            <a:ext cx="10515600" cy="411480"/>
          </a:xfrm>
          <a:prstGeom prst="roundRect">
            <a:avLst/>
          </a:prstGeom>
          <a:solidFill>
            <a:srgbClr val="14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78028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1E90FF"/>
                </a:solidFill>
                <a:latin typeface="맑은 고딕"/>
              </a:defRPr>
            </a:pPr>
            <a:r>
              <a:t>원스탑 서비스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00400" y="47802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맑은 고딕"/>
              </a:defRPr>
            </a:pPr>
            <a:r>
              <a:t>7개 이상의 독립 작업 -&gt; 단일 통합 Workflow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5212080"/>
            <a:ext cx="10515600" cy="411480"/>
          </a:xfrm>
          <a:prstGeom prst="roundRect">
            <a:avLst/>
          </a:prstGeom>
          <a:solidFill>
            <a:srgbClr val="14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523748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1E90FF"/>
                </a:solidFill>
                <a:latin typeface="맑은 고딕"/>
              </a:defRPr>
            </a:pPr>
            <a:r>
              <a:t>전략적 업무 집중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00400" y="52374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맑은 고딕"/>
              </a:defRPr>
            </a:pPr>
            <a:r>
              <a:t>단순 작업은 AI가, 창의적 판단은 변호사가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76072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E90FF"/>
                </a:solidFill>
                <a:latin typeface="맑은 고딕"/>
              </a:defRPr>
            </a:pPr>
            <a:r>
              <a:t>"일반 생성형 AI는 '도구(Tool)'이지만, Eroom Law-aid Agent는 '전문가(Expert)'다."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