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0972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맑은 고딕"/>
              </a:defRPr>
            </a:pPr>
            <a:r>
              <a:t>Eroom AI Partners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1E90FF"/>
                </a:solidFill>
                <a:latin typeface="맑은 고딕"/>
              </a:defRPr>
            </a:pPr>
            <a:r>
              <a:t>투자자용 5-Slide 프레젠테이션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3200400"/>
            <a:ext cx="3657600" cy="38100"/>
          </a:xfrm>
          <a:prstGeom prst="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3657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BBCCDD"/>
                </a:solidFill>
                <a:latin typeface="맑은 고딕"/>
              </a:defRPr>
            </a:pPr>
            <a:r>
              <a:t>"세계적 Legal Tech 기업 Harvey AI는 3년 만에 $11B 기업이 되었습니다.</a:t>
            </a:r>
            <a:br/>
            <a:r>
              <a:t>하지만 그들도 해결하지 못한 문제가 있습니다."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Core Message: Eroom은 Legal AI의 "마지막 1마일"을 해결하는 세계 유일의 Vertical AI Agent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SLIDE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B1D3A"/>
                </a:solidFill>
                <a:latin typeface="맑은 고딕"/>
              </a:defRPr>
            </a:pPr>
            <a:r>
              <a:t>The $11B Problem Harvey Couldn't Solve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"Harvey AI는 $11B 기업이 되었지만, 여전히 변호사들은 72시간씩 소장을 작성합니다."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554480"/>
            <a:ext cx="3383280" cy="54864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58800" y="1572768"/>
            <a:ext cx="327152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현재 Legal AI</a:t>
            </a:r>
            <a:br/>
            <a:r>
              <a:t>(Harvey, CoCounsel)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31920" y="1554480"/>
            <a:ext cx="3383280" cy="54864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33520" y="1572768"/>
            <a:ext cx="327152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변호사의 실제 업무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554480"/>
            <a:ext cx="3383280" cy="54864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08240" y="1572768"/>
            <a:ext cx="3271520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The Gap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14884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58800" y="217424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판례 검색 도구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42316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8800" y="244856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계약서 검토 도구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69748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8800" y="272288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문서 요약 도구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297180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58800" y="299720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E74C3C"/>
                </a:solidFill>
                <a:latin typeface="맑은 고딕"/>
              </a:defRPr>
            </a:pPr>
            <a:r>
              <a:t>소장 자동 작성 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31920" y="214884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033520" y="217424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1. 사건 분석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31920" y="242316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033520" y="244856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2. 법리 검토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931920" y="269748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033520" y="272288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3. 전략 수립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31920" y="297180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033520" y="299720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4. 청구취지 구성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31920" y="324612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033520" y="327152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5. 항변 대응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31920" y="352044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033520" y="354584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6. 판례 인용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931920" y="379476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033520" y="382016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7. 최종 소장 작성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06640" y="214884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08240" y="217424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E74C3C"/>
                </a:solidFill>
                <a:latin typeface="맑은 고딕"/>
              </a:defRPr>
            </a:pPr>
            <a:r>
              <a:t>여전히 사람이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406640" y="242316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508240" y="244856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E74C3C"/>
                </a:solidFill>
                <a:latin typeface="맑은 고딕"/>
              </a:defRPr>
            </a:pPr>
            <a:r>
              <a:t>7개 이상의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406640" y="269748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508240" y="272288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E74C3C"/>
                </a:solidFill>
                <a:latin typeface="맑은 고딕"/>
              </a:defRPr>
            </a:pPr>
            <a:r>
              <a:t>독립 작업을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06640" y="297180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508240" y="299720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E74C3C"/>
                </a:solidFill>
                <a:latin typeface="맑은 고딕"/>
              </a:defRPr>
            </a:pPr>
            <a:r>
              <a:t>수동으로 연결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406640" y="324612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508240" y="327152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</a:p>
        </p:txBody>
      </p:sp>
      <p:sp>
        <p:nvSpPr>
          <p:cNvPr id="43" name="Rounded Rectangle 42"/>
          <p:cNvSpPr/>
          <p:nvPr/>
        </p:nvSpPr>
        <p:spPr>
          <a:xfrm>
            <a:off x="7406640" y="352044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08240" y="354584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</a:p>
        </p:txBody>
      </p:sp>
      <p:sp>
        <p:nvSpPr>
          <p:cNvPr id="45" name="Rounded Rectangle 44"/>
          <p:cNvSpPr/>
          <p:nvPr/>
        </p:nvSpPr>
        <p:spPr>
          <a:xfrm>
            <a:off x="7406640" y="3794760"/>
            <a:ext cx="3383280" cy="27432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508240" y="3820160"/>
            <a:ext cx="3271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E74C3C"/>
                </a:solidFill>
                <a:latin typeface="맑은 고딕"/>
              </a:defRPr>
            </a:pPr>
            <a:r>
              <a:t>= Last Mile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7200" y="4297680"/>
            <a:ext cx="5029200" cy="9144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40080" y="434340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핵심 통계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0080" y="4663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E74C3C"/>
                </a:solidFill>
                <a:latin typeface="맑은 고딕"/>
              </a:defRPr>
            </a:pPr>
            <a:r>
              <a:t>72시간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51760" y="470916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333333"/>
                </a:solidFill>
                <a:latin typeface="맑은 고딕"/>
              </a:defRPr>
            </a:pPr>
            <a:r>
              <a:t>-&gt;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17520" y="466344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27AE60"/>
                </a:solidFill>
                <a:latin typeface="맑은 고딕"/>
              </a:defRPr>
            </a:pPr>
            <a:r>
              <a:t>4시간?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943600" y="4297680"/>
            <a:ext cx="5760720" cy="210312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26480" y="434340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왜 Harvey/CoCounsel이 해결 못했나?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26480" y="4754880"/>
            <a:ext cx="53949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 파편화된 서비스: 개별 도구들의 집합 (통합 Workflow 부재)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 환각 문제: 58% 환각률 (Westlaw AI, Stanford 연구)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 범용 설계: 특정 국가/언어 법률 시장 최적화 실패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 "도구" vs "전문가": 변호사가 여전히 모든 것을 판단·통합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57200" y="5486400"/>
            <a:ext cx="3200400" cy="457200"/>
          </a:xfrm>
          <a:prstGeom prst="round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48640" y="5504688"/>
            <a:ext cx="30175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39C12"/>
                </a:solidFill>
                <a:latin typeface="맑은 고딕"/>
              </a:defRPr>
            </a:pPr>
            <a:r>
              <a:t>Harvey 정확도: 94.8% (검증 필요)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749039" y="5486400"/>
            <a:ext cx="3200400" cy="457200"/>
          </a:xfrm>
          <a:prstGeom prst="round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840480" y="5504688"/>
            <a:ext cx="30175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E74C3C"/>
                </a:solidFill>
                <a:latin typeface="맑은 고딕"/>
              </a:defRPr>
            </a:pPr>
            <a:r>
              <a:t>Westlaw AI 환각률: 58%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040880" y="5486400"/>
            <a:ext cx="3200400" cy="457200"/>
          </a:xfrm>
          <a:prstGeom prst="round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132320" y="5504688"/>
            <a:ext cx="30175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39C12"/>
                </a:solidFill>
                <a:latin typeface="맑은 고딕"/>
              </a:defRPr>
            </a:pPr>
            <a:r>
              <a:t>업무 시간 단축: 20%만 자동화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SLIDE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Eroom's Breakthrough: The World's First "Cloned Lawyer"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"우리는 도구(Tool)가 아니라 전문가(Expert)를 만들었습니다."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554480"/>
            <a:ext cx="5303520" cy="2011680"/>
          </a:xfrm>
          <a:prstGeom prst="roundRect">
            <a:avLst/>
          </a:prstGeom>
          <a:solidFill>
            <a:srgbClr val="FDEDED"/>
          </a:solidFill>
          <a:ln w="19050">
            <a:solidFill>
              <a:srgbClr val="E74C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E74C3C"/>
                </a:solidFill>
                <a:latin typeface="맑은 고딕"/>
              </a:defRPr>
            </a:pPr>
            <a:r>
              <a:t>일반 Legal AI (Harvey, CoCounsel)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4937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변호사: "판례 검색해줘" -&gt; AI: [10개 판례 목록]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변호사: (수동으로 검토 -&gt; 선택 -&gt; 다음 단계 진행)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변호사: "청구취지 초안 작성해줘" -&gt; AI: [초안 텍스트]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변호사: (수동 검증 -&gt; 수정 -&gt; 반복...)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= 7회 이상 독립적 상호작용 필요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486400" cy="201168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6459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7AE60"/>
                </a:solidFill>
                <a:latin typeface="맑은 고딕"/>
              </a:defRPr>
            </a:pPr>
            <a:r>
              <a:t>Eroom Law-aid Agent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011680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변호사: "이 사건으로 소장 작성해줘" (사건개요 입력)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AI: Stage 1 -&gt; 2 -&gt; 3 -&gt; 3.5 -&gt; 4 -&gt; 4.5 -&gt; 5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(자동 진행, 중요 지점에서만 HITL)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AI: [법원 제출 가능 수준의 완성된 소장]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= 단 1회 입력 + 2~3회 전략적 검토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749039"/>
            <a:ext cx="1554480" cy="91440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80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0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사건 구조화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57400" y="3749039"/>
            <a:ext cx="1554480" cy="91440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082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82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시각화 Dashboard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657600" y="3749039"/>
            <a:ext cx="1554480" cy="91440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084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84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청구전략 수립 [HITL]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57800" y="3749039"/>
            <a:ext cx="1554480" cy="91440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86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3.5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86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요건사실 DB 검색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0" y="3749039"/>
            <a:ext cx="1554480" cy="91440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088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88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항변/재반박 [HITL]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458200" y="3749039"/>
            <a:ext cx="1554480" cy="91440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090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4.5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90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판례 연구 보고서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8400" y="3749039"/>
            <a:ext cx="1554480" cy="914400"/>
          </a:xfrm>
          <a:prstGeom prst="round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109200" y="3794760"/>
            <a:ext cx="1452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Stage 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09200" y="4114800"/>
            <a:ext cx="1452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FFFFFF"/>
                </a:solidFill>
                <a:latin typeface="맑은 고딕"/>
              </a:defRPr>
            </a:pPr>
            <a:r>
              <a:t>완성된 소장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4400" y="4846320"/>
            <a:ext cx="251460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5200" y="4864608"/>
            <a:ext cx="24587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기술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74720" y="4846320"/>
            <a:ext cx="342900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25520" y="4864608"/>
            <a:ext cx="33731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구현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949440" y="4846320"/>
            <a:ext cx="342900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000240" y="4864608"/>
            <a:ext cx="337312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맑은 고딕"/>
              </a:defRPr>
            </a:pPr>
            <a:r>
              <a:t>결과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14400" y="5212080"/>
            <a:ext cx="25146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65200" y="5237480"/>
            <a:ext cx="24587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하이브리드 DB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474720" y="5212080"/>
            <a:ext cx="34290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25520" y="523748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지식그래프 + 그래프DB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949440" y="5212080"/>
            <a:ext cx="34290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000240" y="523748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환각 0%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14400" y="5532120"/>
            <a:ext cx="25146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65200" y="5557520"/>
            <a:ext cx="24587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SOTA RAG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474720" y="5532120"/>
            <a:ext cx="34290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525520" y="555752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한국어 의미론 특화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949440" y="5532120"/>
            <a:ext cx="34290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000240" y="555752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검색 정확도 최고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14400" y="5852160"/>
            <a:ext cx="25146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65200" y="5877560"/>
            <a:ext cx="24587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In-House MCP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474720" y="5852160"/>
            <a:ext cx="34290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25520" y="587756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자체 프로토콜 구축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949440" y="5852160"/>
            <a:ext cx="3429000" cy="32004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000240" y="587756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복제 불가능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14400" y="6172200"/>
            <a:ext cx="25146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65200" y="6197600"/>
            <a:ext cx="24587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전문가 복제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474720" y="6172200"/>
            <a:ext cx="34290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525520" y="619760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변호사 사고방식 내재화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49440" y="6172200"/>
            <a:ext cx="3429000" cy="32004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000240" y="6197600"/>
            <a:ext cx="337312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27AE60"/>
                </a:solidFill>
                <a:latin typeface="맑은 고딕"/>
              </a:defRPr>
            </a:pPr>
            <a:r>
              <a:t>시니어 어쏘급 결과물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SLIDE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Market Validation: Harvey's $11B Proves the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"Harvey는 미국에서 3년 만에 $11B가 되었습니다. 한국 시장은 아직 비어 있습니다."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554480"/>
            <a:ext cx="5486400" cy="18288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Harvey AI 기업 가치 성장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103120"/>
            <a:ext cx="1371600" cy="731520"/>
          </a:xfrm>
          <a:prstGeom prst="round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5200" y="2121408"/>
            <a:ext cx="127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$715M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5200" y="2468880"/>
            <a:ext cx="127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맑은 고딕"/>
              </a:defRPr>
            </a:pPr>
            <a:r>
              <a:t>2023.11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68880" y="2103120"/>
            <a:ext cx="1371600" cy="73152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19680" y="2121408"/>
            <a:ext cx="127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$8B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9680" y="2468880"/>
            <a:ext cx="127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맑은 고딕"/>
              </a:defRPr>
            </a:pPr>
            <a:r>
              <a:t>2025.12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360" y="2103120"/>
            <a:ext cx="1371600" cy="731520"/>
          </a:xfrm>
          <a:prstGeom prst="round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74160" y="2121408"/>
            <a:ext cx="1270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$11B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4160" y="2468880"/>
            <a:ext cx="127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맑은 고딕"/>
              </a:defRPr>
            </a:pPr>
            <a:r>
              <a:t>2026.02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92608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투자자: a16z, Sequoia, OpenAI Fund | 고객: 700+ 기업 | ARR: $195M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554480"/>
            <a:ext cx="5486400" cy="18288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16459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한국 vs 미국 시장 (Opportunity Gap)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2057400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0B1D3A"/>
                </a:solidFill>
                <a:latin typeface="맑은 고딕"/>
              </a:defRPr>
            </a:pPr>
            <a:r>
              <a:t>시장 규모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0" y="2057400"/>
            <a:ext cx="1645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$50B+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0574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5.5~6.5조원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2377440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0B1D3A"/>
                </a:solidFill>
                <a:latin typeface="맑은 고딕"/>
              </a:defRPr>
            </a:pPr>
            <a:r>
              <a:t>Legal AI 성숙도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0" y="2377440"/>
            <a:ext cx="1645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Harvey 독주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237744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엘박스/슈퍼로이어 (파편화)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2697480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0B1D3A"/>
                </a:solidFill>
                <a:latin typeface="맑은 고딕"/>
              </a:defRPr>
            </a:pPr>
            <a:r>
              <a:t>Last Mile 솔루션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2697480"/>
            <a:ext cx="1645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없음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09760" y="269748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없음 -&gt; Eroom 유일!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3017520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0B1D3A"/>
                </a:solidFill>
                <a:latin typeface="맑은 고딕"/>
              </a:defRPr>
            </a:pPr>
            <a:r>
              <a:t>언어 장벽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63840" y="3017520"/>
            <a:ext cx="1645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Harvey 영어 중심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09760" y="301752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한국어 특화 필요 -&gt; Eroom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3566160"/>
            <a:ext cx="5303520" cy="219456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0B1D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" y="36576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B1D3A"/>
                </a:solidFill>
                <a:latin typeface="맑은 고딕"/>
              </a:defRPr>
            </a:pPr>
            <a:r>
              <a:t>글로벌 시장 (성숙, 치열한 경쟁)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4023360"/>
            <a:ext cx="4937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Harvey AI: $11B, 시장 리더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CoCounsel: Thomson Reuters 자회사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Spellbook: 계약 특화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-&gt; 성숙 시장, 치열한 경쟁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17920" y="3566160"/>
            <a:ext cx="5486400" cy="2194560"/>
          </a:xfrm>
          <a:prstGeom prst="roundRect">
            <a:avLst/>
          </a:prstGeom>
          <a:solidFill>
            <a:srgbClr val="E8F8F5"/>
          </a:solidFill>
          <a:ln w="1905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365760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7AE60"/>
                </a:solidFill>
                <a:latin typeface="맑은 고딕"/>
              </a:defRPr>
            </a:pPr>
            <a:r>
              <a:t>한국 시장 (미개척, 선점 기회)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0" y="4023360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엘박스: 판례 검색 (파편화)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슈퍼로이어: 법률 자문 챗봇 (파편화)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앨리비: 문서 자동화 (파편화)</a:t>
            </a:r>
          </a:p>
          <a:p>
            <a:pPr>
              <a:spcAft>
                <a:spcPts val="400"/>
              </a:spcAft>
              <a:defRPr sz="1100" b="0">
                <a:solidFill>
                  <a:srgbClr val="333333"/>
                </a:solidFill>
                <a:latin typeface="맑은 고딕"/>
              </a:defRPr>
            </a:pPr>
            <a:r>
              <a:t>-&gt; Last Mile Problem 미해결 = Eroom First Mover!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5943600"/>
            <a:ext cx="3474720" cy="6400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961888"/>
            <a:ext cx="32918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Phase 1 (26-27)</a:t>
            </a:r>
            <a:br/>
            <a:r>
              <a:t>한국 선점: SAM 10~20%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114800" y="5943600"/>
            <a:ext cx="3474720" cy="64008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206240" y="5961888"/>
            <a:ext cx="3291840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Phase 2 (27-28)</a:t>
            </a:r>
            <a:br/>
            <a:r>
              <a:t>아시아 확장: Harvey of Asia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72400" y="5943600"/>
            <a:ext cx="3931920" cy="64008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863840" y="5961888"/>
            <a:ext cx="3749039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맑은 고딕"/>
              </a:defRPr>
            </a:pPr>
            <a:r>
              <a:t>Phase 3 (28+)</a:t>
            </a:r>
            <a:br/>
            <a:r>
              <a:t>Horizontal: Legal Palantir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SLIDE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B1D3A"/>
                </a:solidFill>
                <a:latin typeface="맑은 고딕"/>
              </a:defRPr>
            </a:pPr>
            <a:r>
              <a:t>Unfair Advantage: Why We Will Win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"Harvey는 복제할 수 있습니다. Eroom은 복제할 수 없습니다."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554480"/>
            <a:ext cx="5486400" cy="77724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7988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Layer 4: Domain Expertise (복제 불가능)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08480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의사+변호사(성용배) / KAIST AI 박사(안종선) / 삼성 임원(박현민)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377440"/>
            <a:ext cx="5486400" cy="77724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40284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Layer 3: Proprietary Technology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31440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In-House MCP Server / 한국어 특화 지식그래프 (3년) / SOTA RAG (환각 0%)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200400"/>
            <a:ext cx="5486400" cy="777240"/>
          </a:xfrm>
          <a:prstGeom prst="roundRect">
            <a:avLst/>
          </a:prstGeom>
          <a:solidFill>
            <a:srgbClr val="2E86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2258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Layer 2: Network Effect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454400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사용자 증가 -&gt; 판례 DB 확장 / 전략 학습 -&gt; Agent 품질 exponential 향상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023360"/>
            <a:ext cx="5486400" cy="77724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04876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맑은 고딕"/>
              </a:defRPr>
            </a:pPr>
            <a:r>
              <a:t>Layer 1: First Mover Advantage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277360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한국 시장 Last Mile 유일 솔루션 / 3~5년 선점 효과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554480"/>
            <a:ext cx="132588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56020" y="1572768"/>
            <a:ext cx="1295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요소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89520" y="1554480"/>
            <a:ext cx="178308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7620" y="1572768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Harvey AI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18320" y="1554480"/>
            <a:ext cx="178308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56420" y="1572768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CoCounsel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247120" y="1554480"/>
            <a:ext cx="1965960" cy="36576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285220" y="1572768"/>
            <a:ext cx="1935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FFFFFF"/>
                </a:solidFill>
                <a:latin typeface="맑은 고딕"/>
              </a:defRPr>
            </a:pPr>
            <a:r>
              <a:t>Eroom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1920240"/>
            <a:ext cx="13258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56020" y="1945640"/>
            <a:ext cx="1295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핵심 기술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9520" y="1920240"/>
            <a:ext cx="17830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7620" y="194564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OpenAI API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18320" y="1920240"/>
            <a:ext cx="17830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56420" y="194564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Agentic AI(범용)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247120" y="1920240"/>
            <a:ext cx="196596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285220" y="1945640"/>
            <a:ext cx="1935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In-House MCP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17920" y="2286000"/>
            <a:ext cx="13258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56020" y="2311400"/>
            <a:ext cx="1295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복제 가능성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589520" y="2286000"/>
            <a:ext cx="17830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627620" y="231140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다른 회사도 사용 가능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418320" y="2286000"/>
            <a:ext cx="17830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456420" y="231140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다른 DB 사용 가능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247120" y="2286000"/>
            <a:ext cx="196596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285220" y="2311400"/>
            <a:ext cx="1935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MCP+지식그래프 복제불가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17920" y="2651760"/>
            <a:ext cx="13258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56020" y="2677160"/>
            <a:ext cx="1295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환각 방지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589520" y="2651760"/>
            <a:ext cx="17830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27620" y="267716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333333"/>
                </a:solidFill>
                <a:latin typeface="맑은 고딕"/>
              </a:defRPr>
            </a:pPr>
            <a:r>
              <a:t>94.8%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418320" y="2651760"/>
            <a:ext cx="178308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456420" y="267716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E74C3C"/>
                </a:solidFill>
                <a:latin typeface="맑은 고딕"/>
              </a:defRPr>
            </a:pPr>
            <a:r>
              <a:t>Westlaw: 58%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247120" y="2651760"/>
            <a:ext cx="1965960" cy="365760"/>
          </a:xfrm>
          <a:prstGeom prst="roundRect">
            <a:avLst/>
          </a:prstGeom>
          <a:solidFill>
            <a:srgbClr val="F5F7FA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1285220" y="2677160"/>
            <a:ext cx="1935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구조적 불가능 (0%)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17920" y="3017520"/>
            <a:ext cx="13258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56020" y="3042920"/>
            <a:ext cx="12954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333333"/>
                </a:solidFill>
                <a:latin typeface="맑은 고딕"/>
              </a:defRPr>
            </a:pPr>
            <a:r>
              <a:t>최종 결과물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589520" y="3017520"/>
            <a:ext cx="17830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27620" y="304292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E74C3C"/>
                </a:solidFill>
                <a:latin typeface="맑은 고딕"/>
              </a:defRPr>
            </a:pPr>
            <a:r>
              <a:t>참고용 초안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418320" y="3017520"/>
            <a:ext cx="178308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456420" y="3042920"/>
            <a:ext cx="17526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E74C3C"/>
                </a:solidFill>
                <a:latin typeface="맑은 고딕"/>
              </a:defRPr>
            </a:pPr>
            <a:r>
              <a:t>참고용 초안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1247120" y="3017520"/>
            <a:ext cx="1965960" cy="365760"/>
          </a:xfrm>
          <a:prstGeom prst="roundRect">
            <a:avLst/>
          </a:prstGeom>
          <a:solidFill>
            <a:srgbClr val="FFFFFF"/>
          </a:solidFill>
          <a:ln w="6350">
            <a:solidFill>
              <a:srgbClr val="DDDD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1285220" y="3042920"/>
            <a:ext cx="19354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27AE60"/>
                </a:solidFill>
                <a:latin typeface="맑은 고딕"/>
              </a:defRPr>
            </a:pPr>
            <a:r>
              <a:t>법원 제출 가능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57200" y="4937760"/>
            <a:ext cx="11247120" cy="91440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" y="4983480"/>
            <a:ext cx="10881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팀 역량 (Unfair Advantage)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080" y="530352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성용배 (법무팀장): 의사 + 변호사 15년 경력 -&gt; 전문가 Workflow 설계  |    안종선 (SE 총괄): KAIST AI 박사, 전 CTO -&gt; MCP Server, RAG 구축  |    박현민 (CSO): 삼성전자 임원, VC -&gt; 글로벌 전략, 투자 유치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57200" y="6035040"/>
            <a:ext cx="11247120" cy="45720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" y="6053328"/>
            <a:ext cx="108813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경쟁사가 복제하려면: 동일 수준 인재 + 3년 이상 개발 + 한국어 법률 DB 구축 = 사실상 불가능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1E90FF"/>
                </a:solidFill>
                <a:latin typeface="맑은 고딕"/>
              </a:defRPr>
            </a:pPr>
            <a:r>
              <a:t>SLIDE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0B1D3A"/>
                </a:solidFill>
                <a:latin typeface="맑은 고딕"/>
              </a:defRPr>
            </a:pPr>
            <a:r>
              <a:t>Scale-Up Strategy: From Law-aid to "Legal Palantir"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E90FF"/>
                </a:solidFill>
                <a:latin typeface="맑은 고딕"/>
              </a:defRPr>
            </a:pPr>
            <a:r>
              <a:t>"우리는 법률 AI 회사가 아닙니다. Vertical AI Agent 플랫폼 회사입니다."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554480"/>
            <a:ext cx="3566160" cy="137160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58800" y="1600200"/>
            <a:ext cx="3362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Phase 1: Law-aid</a:t>
            </a:r>
            <a:br/>
            <a:r>
              <a:t>(2026-2027)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8800" y="2011680"/>
            <a:ext cx="3362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한국 법률 시장 선점</a:t>
            </a:r>
            <a:br/>
            <a:r>
              <a:t>매출: 2,000~4,000억원</a:t>
            </a:r>
            <a:br/>
            <a:r>
              <a:t>타겟: 중소형 로펌, 기업 법무팀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0" y="1554480"/>
            <a:ext cx="3566160" cy="1371600"/>
          </a:xfrm>
          <a:prstGeom prst="roundRect">
            <a:avLst/>
          </a:prstGeom>
          <a:solidFill>
            <a:srgbClr val="1A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16400" y="1600200"/>
            <a:ext cx="3362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Phase 2: Corp-aid</a:t>
            </a:r>
            <a:br/>
            <a:r>
              <a:t>(2027-2028)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16400" y="2011680"/>
            <a:ext cx="3362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민간기업 AI 서비스</a:t>
            </a:r>
            <a:br/>
            <a:r>
              <a:t>매출: 법률의 3~5배 규모</a:t>
            </a:r>
            <a:br/>
            <a:r>
              <a:t>타겟: 대기업, 중견기업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0" y="1554480"/>
            <a:ext cx="3566160" cy="137160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74000" y="1600200"/>
            <a:ext cx="3362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맑은 고딕"/>
              </a:defRPr>
            </a:pPr>
            <a:r>
              <a:t>Phase 3: Horizontal</a:t>
            </a:r>
            <a:br/>
            <a:r>
              <a:t>(2028+)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4000" y="2011680"/>
            <a:ext cx="3362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CCDDEE"/>
                </a:solidFill>
                <a:latin typeface="맑은 고딕"/>
              </a:defRPr>
            </a:pPr>
            <a:r>
              <a:t>다중 산업 확장</a:t>
            </a:r>
            <a:br/>
            <a:r>
              <a:t>매출: Enterprise $M 단위</a:t>
            </a:r>
            <a:br/>
            <a:r>
              <a:t>포지셔닝: 한국의 Palantir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3108960"/>
            <a:ext cx="5486400" cy="16459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2004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B1D3A"/>
                </a:solidFill>
                <a:latin typeface="맑은 고딕"/>
              </a:defRPr>
            </a:pPr>
            <a:r>
              <a:t>Law-aid -&gt; Corp-aid 전환: 기술 재사용율 80~90%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520440"/>
            <a:ext cx="5120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하이브리드 DB: 법령/판례 -&gt; 기업 문서 (100% 재사용)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지식그래프: 법률 용어 -&gt; 비즈니스 용어 (90% 재사용)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Multi-Agent: 5-Stage -&gt; Custom Workflow (100% 재사용)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RAG 엔진: 판례 검색 -&gt; 시장 데이터 검색 (100% 재사용)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108960"/>
            <a:ext cx="5486400" cy="16459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32004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B1D3A"/>
                </a:solidFill>
                <a:latin typeface="맑은 고딕"/>
              </a:defRPr>
            </a:pPr>
            <a:r>
              <a:t>Palantir 모델 비교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520440"/>
            <a:ext cx="5120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Palantir: 데이터 통합 플랫폼 (사용자가 직접 분석)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Eroom: Agentic AI 플랫폼 (AI가 자동 분석+결과 생성)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Palantir 현재 가치: $60B+ (2025)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Eroom 우위: Next Generation = AI가 분석 자동 수행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937760"/>
            <a:ext cx="5303520" cy="1645920"/>
          </a:xfrm>
          <a:prstGeom prst="roundRect">
            <a:avLst/>
          </a:prstGeom>
          <a:solidFill>
            <a:srgbClr val="0B1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29200"/>
            <a:ext cx="4937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맑은 고딕"/>
              </a:defRPr>
            </a:pPr>
            <a:r>
              <a:t>Series A 투자 활용 계획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349240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0">
                <a:solidFill>
                  <a:srgbClr val="BBCCDD"/>
                </a:solidFill>
                <a:latin typeface="맑은 고딕"/>
              </a:defRPr>
            </a:pPr>
            <a:r>
              <a:t>40%: 제품 개발 완성 (Law-aid Beta -&gt; Production)</a:t>
            </a:r>
          </a:p>
          <a:p>
            <a:pPr>
              <a:spcAft>
                <a:spcPts val="400"/>
              </a:spcAft>
              <a:defRPr sz="1100" b="0">
                <a:solidFill>
                  <a:srgbClr val="BBCCDD"/>
                </a:solidFill>
                <a:latin typeface="맑은 고딕"/>
              </a:defRPr>
            </a:pPr>
            <a:r>
              <a:t>30%: 시장 진입 (GTM, 영업팀 구성, 파일럿)</a:t>
            </a:r>
          </a:p>
          <a:p>
            <a:pPr>
              <a:spcAft>
                <a:spcPts val="400"/>
              </a:spcAft>
              <a:defRPr sz="1100" b="0">
                <a:solidFill>
                  <a:srgbClr val="BBCCDD"/>
                </a:solidFill>
                <a:latin typeface="맑은 고딕"/>
              </a:defRPr>
            </a:pPr>
            <a:r>
              <a:t>20%: Corp-aid 개발 착수 (기업 문서 DB, POC)</a:t>
            </a:r>
          </a:p>
          <a:p>
            <a:pPr>
              <a:spcAft>
                <a:spcPts val="400"/>
              </a:spcAft>
              <a:defRPr sz="1100" b="0">
                <a:solidFill>
                  <a:srgbClr val="BBCCDD"/>
                </a:solidFill>
                <a:latin typeface="맑은 고딕"/>
              </a:defRPr>
            </a:pPr>
            <a:r>
              <a:t>10%: 인재 영입 (AI 엔지니어 3명, 변호사 2명)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7920" y="4937760"/>
            <a:ext cx="5486400" cy="1645920"/>
          </a:xfrm>
          <a:prstGeom prst="roundRect">
            <a:avLst/>
          </a:prstGeom>
          <a:solidFill>
            <a:srgbClr val="F5F7FA"/>
          </a:solidFill>
          <a:ln w="19050">
            <a:solidFill>
              <a:srgbClr val="1E9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50292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B1D3A"/>
                </a:solidFill>
                <a:latin typeface="맑은 고딕"/>
              </a:defRPr>
            </a:pPr>
            <a:r>
              <a:t>Exit Strategy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5349240"/>
            <a:ext cx="5120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M&amp;A (2027-28): $500M~1B (Naver, Kakao, LG AI)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IPO (2028-30): $2B~5B (한국 or 미국 상장)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독립 성장 (2030+): $5B~10B (Palantir 모델)</a:t>
            </a:r>
          </a:p>
          <a:p>
            <a:pPr>
              <a:spcAft>
                <a:spcPts val="400"/>
              </a:spcAft>
              <a:defRPr sz="1000" b="0">
                <a:solidFill>
                  <a:srgbClr val="333333"/>
                </a:solidFill>
                <a:latin typeface="맑은 고딕"/>
              </a:defRPr>
            </a:pPr>
            <a:r>
              <a:t>Comparable: Harvey $11B (3년) -&gt; Eroom $2~5B (5년 목표)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맑은 고딕"/>
              </a:defRPr>
            </a:pPr>
            <a:r>
              <a:t>Why Now? Why Eroom?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645920"/>
            <a:ext cx="3657600" cy="20116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58800" y="1737360"/>
            <a:ext cx="345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Market Timing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800" y="2148840"/>
            <a:ext cx="3454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BCCDD"/>
                </a:solidFill>
                <a:latin typeface="맑은 고딕"/>
              </a:defRPr>
            </a:pPr>
            <a:r>
              <a:t>Harvey의 $11B 성공이 시장을 열었습니다</a:t>
            </a:r>
            <a:br/>
            <a:r>
              <a:t>Legal AI는 더 이상 실험이 아님</a:t>
            </a:r>
            <a:br/>
            <a:r>
              <a:t>한국 시장은 여전히 미개척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51960" y="1645920"/>
            <a:ext cx="3657600" cy="20116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53560" y="1737360"/>
            <a:ext cx="345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Technology Timing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3560" y="2148840"/>
            <a:ext cx="3454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BCCDD"/>
                </a:solidFill>
                <a:latin typeface="맑은 고딕"/>
              </a:defRPr>
            </a:pPr>
            <a:r>
              <a:t>LLM + Agentic AI의 성숙</a:t>
            </a:r>
            <a:br/>
            <a:r>
              <a:t>RAG + Agentic Workflow로 신뢰성 확보</a:t>
            </a:r>
            <a:br/>
            <a:r>
              <a:t>2025년: Production-ready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645920"/>
            <a:ext cx="3657600" cy="2011680"/>
          </a:xfrm>
          <a:prstGeom prst="roundRect">
            <a:avLst/>
          </a:prstGeom>
          <a:solidFill>
            <a:srgbClr val="142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48320" y="1737360"/>
            <a:ext cx="345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90FF"/>
                </a:solidFill>
                <a:latin typeface="맑은 고딕"/>
              </a:defRPr>
            </a:pPr>
            <a:r>
              <a:t>Team Timing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8320" y="2148840"/>
            <a:ext cx="3454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BBCCDD"/>
                </a:solidFill>
                <a:latin typeface="맑은 고딕"/>
              </a:defRPr>
            </a:pPr>
            <a:r>
              <a:t>의사+변호사 (성용배)</a:t>
            </a:r>
            <a:br/>
            <a:r>
              <a:t>KAIST AI 박사 (안종선)</a:t>
            </a:r>
            <a:br/>
            <a:r>
              <a:t>삼성 임원 (박현민)</a:t>
            </a:r>
            <a:br/>
            <a:r>
              <a:t>이 조합은 다시 만들 수 없음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319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"Harvey는 미국에서 3년 만에 $11B가 되었습니다.</a:t>
            </a:r>
            <a:br/>
            <a:r>
              <a:t>Eroom은 한국에서 시작하여, 아시아 전체를 장악하고,</a:t>
            </a:r>
            <a:br/>
            <a:r>
              <a:t>궁극적으로 Palantir를 넘어서는 Vertical AI 플랫폼이 될 것입니다."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5212080"/>
            <a:ext cx="8229600" cy="1097280"/>
          </a:xfrm>
          <a:prstGeom prst="roundRect">
            <a:avLst/>
          </a:prstGeom>
          <a:solidFill>
            <a:srgbClr val="1E9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11680" y="5257800"/>
            <a:ext cx="7863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맑은 고딕"/>
              </a:defRPr>
            </a:pPr>
            <a:r>
              <a:t>The Ask: Series A 50~100억원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5577840"/>
            <a:ext cx="7863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FFFFFF"/>
                </a:solidFill>
                <a:latin typeface="맑은 고딕"/>
              </a:defRPr>
            </a:pPr>
            <a:r>
              <a:t>12개월 내 Law-aid 상용화 | 30개 로펌 유료 고객 | Corp-aid POC 완료 | Series B 준비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