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D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맑은 고딕"/>
              </a:defRPr>
            </a:pPr>
            <a:r>
              <a:t>Eroom 기술 차별성 설명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4688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0">
                <a:solidFill>
                  <a:srgbClr val="1E90FF"/>
                </a:solidFill>
                <a:latin typeface="맑은 고딕"/>
              </a:defRPr>
            </a:pPr>
            <a:r>
              <a:t>비전문가 투자자용 비유 &amp; 다이어그램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0" y="3383280"/>
            <a:ext cx="3657600" cy="381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384048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BBCCDD"/>
                </a:solidFill>
                <a:latin typeface="맑은 고딕"/>
              </a:defRPr>
            </a:pPr>
            <a:r>
              <a:t>"ChatGPT vs Eroom = 전동 드릴 vs 건축 회사"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E90FF"/>
                </a:solidFill>
                <a:latin typeface="맑은 고딕"/>
              </a:defRPr>
            </a:pPr>
            <a:r>
              <a:t>Harvey는 "도구"를 팝니다. Eroom은 "전문가 팀"을 팝니다.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90FF"/>
                </a:solidFill>
                <a:latin typeface="맑은 고딕"/>
              </a:defRPr>
            </a:pPr>
            <a:r>
              <a:t>비유 1: 건축 프로젝트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0B1D3A"/>
                </a:solidFill>
                <a:latin typeface="맑은 고딕"/>
              </a:defRPr>
            </a:pPr>
            <a:r>
              <a:t>Harvey AI = "고급 전동공구 세트를 빌려주는 Home Depot"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5303520" cy="219456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8016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B1D3A"/>
                </a:solidFill>
                <a:latin typeface="맑은 고딕"/>
              </a:defRPr>
            </a:pPr>
            <a:r>
              <a:t>Harvey가 제공하는 것 (개별 도구)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49377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1. 전동 드릴 (판례 검색 도구)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2. 톱 (계약서 검토 도구)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3. 페인트 롤러 (문서 요약 도구)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4. 줄자 (법조문 검색 도구)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5. 망치 (초안 작성 도구)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188720"/>
            <a:ext cx="5486400" cy="219456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8016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74C3C"/>
                </a:solidFill>
                <a:latin typeface="맑은 고딕"/>
              </a:defRPr>
            </a:pPr>
            <a:r>
              <a:t>변호사가 해야 하는 일 (전부 수동!)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691640"/>
            <a:ext cx="51206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X  직접 설계도 그리기 (청구취지 구성)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X  자재 일일이 확인 (판례 실존 여부 검증)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X  각 공구를 순서대로 사용 (7개 도구 7번 실행)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X  결과물 직접 조립 (모든 내용 수동 통합)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X  구조적 안전 검토 (법리 정합성 확인)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3566160"/>
            <a:ext cx="11247120" cy="640080"/>
          </a:xfrm>
          <a:prstGeom prst="roundRect">
            <a:avLst/>
          </a:prstGeom>
          <a:solidFill>
            <a:srgbClr val="FD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61188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E74C3C"/>
                </a:solidFill>
                <a:latin typeface="맑은 고딕"/>
              </a:defRPr>
            </a:pPr>
            <a:r>
              <a:t>결과: 도구는 좋지만, 변호사는 여전히 건축 전문가가 되어야 함  |  소요시간: 72시간 (90시간 -&gt; 72시간으로 약간 단축)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43891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27AE60"/>
                </a:solidFill>
                <a:latin typeface="맑은 고딕"/>
              </a:defRPr>
            </a:pPr>
            <a:r>
              <a:t>Eroom Law-aid = "턴키 건축 회사 (Turnkey Construction)"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2743200" cy="155448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5074920"/>
            <a:ext cx="2590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맑은 고딕"/>
              </a:defRPr>
            </a:pPr>
            <a:r>
              <a:t>MCP Server</a:t>
            </a:r>
            <a:br/>
            <a:r>
              <a:t>= 프로젝트 매니저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5577840"/>
            <a:ext cx="259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CCDDEE"/>
                </a:solidFill>
                <a:latin typeface="맑은 고딕"/>
              </a:defRPr>
            </a:pPr>
            <a:r>
              <a:t>전체 프로세스 조율</a:t>
            </a:r>
            <a:br/>
            <a:r>
              <a:t>각 전문가 팀 관리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91840" y="5029200"/>
            <a:ext cx="2743200" cy="1554480"/>
          </a:xfrm>
          <a:prstGeom prst="roundRect">
            <a:avLst/>
          </a:prstGeom>
          <a:solidFill>
            <a:srgbClr val="2E8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68040" y="5074920"/>
            <a:ext cx="2590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맑은 고딕"/>
              </a:defRPr>
            </a:pPr>
            <a:r>
              <a:t>Knowledge Graph</a:t>
            </a:r>
            <a:br/>
            <a:r>
              <a:t>= 설계 청사진 라이브러리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68040" y="5577840"/>
            <a:ext cx="259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CCDDEE"/>
                </a:solidFill>
                <a:latin typeface="맑은 고딕"/>
              </a:defRPr>
            </a:pPr>
            <a:r>
              <a:t>건축법 규정 DB</a:t>
            </a:r>
            <a:br/>
            <a:r>
              <a:t>과거 유사 프로젝트 사례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0" y="5029200"/>
            <a:ext cx="2743200" cy="1554480"/>
          </a:xfrm>
          <a:prstGeom prst="round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02680" y="5074920"/>
            <a:ext cx="2590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맑은 고딕"/>
              </a:defRPr>
            </a:pPr>
            <a:r>
              <a:t>Multi-Agent</a:t>
            </a:r>
            <a:br/>
            <a:r>
              <a:t>= 전문 시공 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02680" y="5577840"/>
            <a:ext cx="259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CCDDEE"/>
                </a:solidFill>
                <a:latin typeface="맑은 고딕"/>
              </a:defRPr>
            </a:pPr>
            <a:r>
              <a:t>설계팀(Stage1-2)</a:t>
            </a:r>
            <a:br/>
            <a:r>
              <a:t>구조 엔지니어(Stage3)</a:t>
            </a:r>
            <a:br/>
            <a:r>
              <a:t>시공팀(Stage4-5)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20" y="5029200"/>
            <a:ext cx="2743200" cy="155448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37320" y="5074920"/>
            <a:ext cx="2590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맑은 고딕"/>
              </a:defRPr>
            </a:pPr>
            <a:r>
              <a:t>SOTA RAG</a:t>
            </a:r>
            <a:br/>
            <a:r>
              <a:t>= 검증된 자재 창고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37320" y="5577840"/>
            <a:ext cx="259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CCDDEE"/>
                </a:solidFill>
                <a:latin typeface="맑은 고딕"/>
              </a:defRPr>
            </a:pPr>
            <a:r>
              <a:t>모든 자재 사전 검증</a:t>
            </a:r>
            <a:br/>
            <a:r>
              <a:t>가짜 자재 = 0%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0B1D3A"/>
                </a:solidFill>
                <a:latin typeface="맑은 고딕"/>
              </a:defRPr>
            </a:pPr>
            <a:r>
              <a:t>건축 비유: Eroom 프로세스 &amp; 핵심 차이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914400"/>
            <a:ext cx="11247120" cy="228600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7AE60"/>
                </a:solidFill>
                <a:latin typeface="맑은 고딕"/>
              </a:defRPr>
            </a:pPr>
            <a:r>
              <a:t>Eroom 턴키 건축 프로세스 (변호사는 2~3회만 개입)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463040" cy="91440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90880" y="1389888"/>
            <a:ext cx="1361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사건 입력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0880" y="1645920"/>
            <a:ext cx="1361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DDEEFF"/>
                </a:solidFill>
                <a:latin typeface="맑은 고딕"/>
              </a:defRPr>
            </a:pPr>
            <a:r>
              <a:t>"소장 작성해줘"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94560" y="1371600"/>
            <a:ext cx="1463040" cy="914400"/>
          </a:xfrm>
          <a:prstGeom prst="roundRect">
            <a:avLst/>
          </a:prstGeom>
          <a:solidFill>
            <a:srgbClr val="2E8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45360" y="1389888"/>
            <a:ext cx="1361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PM 배정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45360" y="1645920"/>
            <a:ext cx="1361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DDEEFF"/>
                </a:solidFill>
                <a:latin typeface="맑은 고딕"/>
              </a:defRPr>
            </a:pPr>
            <a:r>
              <a:t>MCP: 설계팀</a:t>
            </a:r>
            <a:br/>
            <a:r>
              <a:t>투입합니다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49040" y="1371600"/>
            <a:ext cx="1463040" cy="914400"/>
          </a:xfrm>
          <a:prstGeom prst="round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99840" y="1389888"/>
            <a:ext cx="1361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설계 완료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99840" y="1645920"/>
            <a:ext cx="1361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DDEEFF"/>
                </a:solidFill>
                <a:latin typeface="맑은 고딕"/>
              </a:defRPr>
            </a:pPr>
            <a:r>
              <a:t>Agent:</a:t>
            </a:r>
            <a:br/>
            <a:r>
              <a:t>청사진 완성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03520" y="1371600"/>
            <a:ext cx="1463040" cy="914400"/>
          </a:xfrm>
          <a:prstGeom prst="roundRect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54320" y="1389888"/>
            <a:ext cx="1361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1차 승인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4320" y="1645920"/>
            <a:ext cx="1361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DDEEFF"/>
                </a:solidFill>
                <a:latin typeface="맑은 고딕"/>
              </a:defRPr>
            </a:pPr>
            <a:r>
              <a:t>변호사:</a:t>
            </a:r>
            <a:br/>
            <a:r>
              <a:t>OK, 진행해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0" y="1371600"/>
            <a:ext cx="1463040" cy="914400"/>
          </a:xfrm>
          <a:prstGeom prst="roundRect">
            <a:avLst/>
          </a:prstGeom>
          <a:solidFill>
            <a:srgbClr val="2E8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08800" y="1389888"/>
            <a:ext cx="1361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자재 수집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08800" y="1645920"/>
            <a:ext cx="1361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DDEEFF"/>
                </a:solidFill>
                <a:latin typeface="맑은 고딕"/>
              </a:defRPr>
            </a:pPr>
            <a:r>
              <a:t>RAG: 검증된</a:t>
            </a:r>
            <a:br/>
            <a:r>
              <a:t>판례 수집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0" y="1371600"/>
            <a:ext cx="1463040" cy="914400"/>
          </a:xfrm>
          <a:prstGeom prst="round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63280" y="1389888"/>
            <a:ext cx="1361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시공 완료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63280" y="1645920"/>
            <a:ext cx="1361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DDEEFF"/>
                </a:solidFill>
                <a:latin typeface="맑은 고딕"/>
              </a:defRPr>
            </a:pPr>
            <a:r>
              <a:t>Agent:</a:t>
            </a:r>
            <a:br/>
            <a:r>
              <a:t>소장 작성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966960" y="1371600"/>
            <a:ext cx="1463040" cy="914400"/>
          </a:xfrm>
          <a:prstGeom prst="round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17760" y="1389888"/>
            <a:ext cx="1361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검수 &amp; 제출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17760" y="1645920"/>
            <a:ext cx="1361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DDEEFF"/>
                </a:solidFill>
                <a:latin typeface="맑은 고딕"/>
              </a:defRPr>
            </a:pPr>
            <a:r>
              <a:t>PM: 완성!</a:t>
            </a:r>
            <a:br/>
            <a:r>
              <a:t>법원 제출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27AE60"/>
                </a:solidFill>
                <a:latin typeface="맑은 고딕"/>
              </a:defRPr>
            </a:pPr>
            <a:r>
              <a:t>결과: 완성된 집(소장) 인도  |  소요시간: 4~6시간 (변호사는 2~3회만 개입)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3200400"/>
            <a:ext cx="5303520" cy="164592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3291840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E74C3C"/>
                </a:solidFill>
                <a:latin typeface="맑은 고딕"/>
              </a:defRPr>
            </a:pPr>
            <a:r>
              <a:t>Harvey (공구 대여)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3657600"/>
            <a:ext cx="4937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변호사 -&gt; 드릴 사용 -&gt; 판례 목록 획득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-&gt; 톱 사용 -&gt; 법조문 확인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-&gt; 망치 사용 -&gt; 초안 작성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-&gt; 직접 조립 -&gt; 완성 (72시간)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= 7개 독립 작업 x 변호사가 전부 관리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17920" y="3200400"/>
            <a:ext cx="5486400" cy="164592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91840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27AE60"/>
                </a:solidFill>
                <a:latin typeface="맑은 고딕"/>
              </a:defRPr>
            </a:pPr>
            <a:r>
              <a:t>Eroom (턴키 건축)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0" y="3657600"/>
            <a:ext cx="5120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변호사 -&gt; 요구사항 전달 -&gt; [MCP가 전체 조율]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-&gt; 중간 승인 (2회)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-&gt; 완성된 집(소장) 인도 (4~6시간)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= 단일 프로젝트 x PM이 전부 관리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</a:p>
        </p:txBody>
      </p:sp>
      <p:sp>
        <p:nvSpPr>
          <p:cNvPr id="33" name="Rounded Rectangle 32"/>
          <p:cNvSpPr/>
          <p:nvPr/>
        </p:nvSpPr>
        <p:spPr>
          <a:xfrm>
            <a:off x="457200" y="5029200"/>
            <a:ext cx="11247120" cy="82296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" y="507492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맑은 고딕"/>
              </a:defRPr>
            </a:pPr>
            <a:r>
              <a:t>"Harvey는 Home Depot입니다. 좋은 비즈니스입니다 ($11B)."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54406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E90FF"/>
                </a:solidFill>
                <a:latin typeface="맑은 고딕"/>
              </a:defRPr>
            </a:pPr>
            <a:r>
              <a:t>"하지만 Eroom은 Samsung C&amp;T(건설)입니다. 더 큰 비즈니스입니다."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" y="603504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333333"/>
                </a:solidFill>
                <a:latin typeface="맑은 고딕"/>
              </a:defRPr>
            </a:pPr>
            <a:r>
              <a:t>Home Depot: 공구 팔고 끝 (72시간)  vs  Samsung C&amp;T: 프로젝트 전체 인도 (4시간) -&gt; 더 높은 가격, 더 큰 가치, 더 강한 Lock-in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90FF"/>
                </a:solidFill>
                <a:latin typeface="맑은 고딕"/>
              </a:defRPr>
            </a:pPr>
            <a:r>
              <a:t>비유 2: 병원 진료 시스템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0B1D3A"/>
                </a:solidFill>
                <a:latin typeface="맑은 고딕"/>
              </a:defRPr>
            </a:pPr>
            <a:r>
              <a:t>"소장 작성" = "암 환자 치료": MDT 다학제 협진 비유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5303520" cy="228600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8016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74C3C"/>
                </a:solidFill>
                <a:latin typeface="맑은 고딕"/>
              </a:defRPr>
            </a:pPr>
            <a:r>
              <a:t>Harvey = 의학 교과서 + 진단 장비 대여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49377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CT 스캔 장비 (판례 검색)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혈액 검사기 (법조문 확인)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약물 데이터베이스 (계약서 템플릿)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의학 교과서 AI (질의응답)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문제: 각 장비 개별 사용, 결과 해석은 의사가 직접,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치료 계획 통합도 의사가 수동으로 수행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188720"/>
            <a:ext cx="5486400" cy="228600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8016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7AE60"/>
                </a:solidFill>
                <a:latin typeface="맑은 고딕"/>
              </a:defRPr>
            </a:pPr>
            <a:r>
              <a:t>Eroom = 종합병원 MDT 다학제 협진 시스템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691640"/>
            <a:ext cx="51206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27AE60"/>
                </a:solidFill>
                <a:latin typeface="맑은 고딕"/>
              </a:defRPr>
            </a:pPr>
            <a:r>
              <a:t>Chief Physician = MCP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874520"/>
            <a:ext cx="51206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전체 치료 프로세스 조율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075688"/>
            <a:ext cx="51206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27AE60"/>
                </a:solidFill>
                <a:latin typeface="맑은 고딕"/>
              </a:defRPr>
            </a:pPr>
            <a:r>
              <a:t>Medical KB = Knowledge Graph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258568"/>
            <a:ext cx="51206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치료 프로토콜 + 유사 케이스 10만건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459736"/>
            <a:ext cx="51206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27AE60"/>
                </a:solidFill>
                <a:latin typeface="맑은 고딕"/>
              </a:defRPr>
            </a:pPr>
            <a:r>
              <a:t>Specialist Team = Multi-Agent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642616"/>
            <a:ext cx="51206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영상의학/병리/종양내과/외과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2843784"/>
            <a:ext cx="51206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27AE60"/>
                </a:solidFill>
                <a:latin typeface="맑은 고딕"/>
              </a:defRPr>
            </a:pPr>
            <a:r>
              <a:t>Pharmacy = SOTA RAG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026664"/>
            <a:ext cx="51206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검증된 약물만 처방, 가짜 약 0%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657600"/>
            <a:ext cx="11247120" cy="182880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B1D3A"/>
                </a:solidFill>
                <a:latin typeface="맑은 고딕"/>
              </a:defRPr>
            </a:pPr>
            <a:r>
              <a:t>핵심 차이 비교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69080"/>
            <a:ext cx="1783080" cy="27432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0880" y="4087368"/>
            <a:ext cx="1727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맑은 고딕"/>
              </a:defRPr>
            </a:pPr>
            <a:r>
              <a:t>요소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468880" y="4069080"/>
            <a:ext cx="4343400" cy="27432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519680" y="4087368"/>
            <a:ext cx="4287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맑은 고딕"/>
              </a:defRPr>
            </a:pPr>
            <a:r>
              <a:t>Harvey (장비 대여)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0" y="4069080"/>
            <a:ext cx="4343400" cy="27432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908800" y="4087368"/>
            <a:ext cx="4287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맑은 고딕"/>
              </a:defRPr>
            </a:pPr>
            <a:r>
              <a:t>Eroom (MDT)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343400"/>
            <a:ext cx="1783080" cy="22860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0880" y="4356100"/>
            <a:ext cx="172720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333333"/>
                </a:solidFill>
                <a:latin typeface="맑은 고딕"/>
              </a:defRPr>
            </a:pPr>
            <a:r>
              <a:t>시스템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468880" y="4343400"/>
            <a:ext cx="4343400" cy="22860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9680" y="4356100"/>
            <a:ext cx="42875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개별 장비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4343400"/>
            <a:ext cx="4343400" cy="22860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908800" y="4356100"/>
            <a:ext cx="42875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27AE60"/>
                </a:solidFill>
                <a:latin typeface="맑은 고딕"/>
              </a:defRPr>
            </a:pPr>
            <a:r>
              <a:t>통합 협진 시스템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4572000"/>
            <a:ext cx="1783080" cy="22860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90880" y="4584700"/>
            <a:ext cx="172720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333333"/>
                </a:solidFill>
                <a:latin typeface="맑은 고딕"/>
              </a:defRPr>
            </a:pPr>
            <a:r>
              <a:t>의사 역할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468880" y="4572000"/>
            <a:ext cx="4343400" cy="22860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519680" y="4584700"/>
            <a:ext cx="42875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모든 것을 직접 해석·통합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858000" y="4572000"/>
            <a:ext cx="4343400" cy="22860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08800" y="4584700"/>
            <a:ext cx="42875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27AE60"/>
                </a:solidFill>
                <a:latin typeface="맑은 고딕"/>
              </a:defRPr>
            </a:pPr>
            <a:r>
              <a:t>중요 결정만 승인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080" y="4800600"/>
            <a:ext cx="1783080" cy="22860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0880" y="4813300"/>
            <a:ext cx="172720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333333"/>
                </a:solidFill>
                <a:latin typeface="맑은 고딕"/>
              </a:defRPr>
            </a:pPr>
            <a:r>
              <a:t>신뢰성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468880" y="4800600"/>
            <a:ext cx="4343400" cy="22860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9680" y="4813300"/>
            <a:ext cx="42875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검사 결과 오류 가능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858000" y="4800600"/>
            <a:ext cx="4343400" cy="22860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908800" y="4813300"/>
            <a:ext cx="42875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27AE60"/>
                </a:solidFill>
                <a:latin typeface="맑은 고딕"/>
              </a:defRPr>
            </a:pPr>
            <a:r>
              <a:t>전문의들이 상호 검증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40080" y="5029200"/>
            <a:ext cx="1783080" cy="22860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90880" y="5041900"/>
            <a:ext cx="172720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333333"/>
                </a:solidFill>
                <a:latin typeface="맑은 고딕"/>
              </a:defRPr>
            </a:pPr>
            <a:r>
              <a:t>결과물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468880" y="5029200"/>
            <a:ext cx="4343400" cy="22860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519680" y="5041900"/>
            <a:ext cx="42875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치료 계획 초안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858000" y="5029200"/>
            <a:ext cx="4343400" cy="22860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908800" y="5041900"/>
            <a:ext cx="42875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27AE60"/>
                </a:solidFill>
                <a:latin typeface="맑은 고딕"/>
              </a:defRPr>
            </a:pPr>
            <a:r>
              <a:t>완전한 치료 실행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40080" y="5257800"/>
            <a:ext cx="1783080" cy="22860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90880" y="5270500"/>
            <a:ext cx="172720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333333"/>
                </a:solidFill>
                <a:latin typeface="맑은 고딕"/>
              </a:defRPr>
            </a:pPr>
            <a:r>
              <a:t>시간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2468880" y="5257800"/>
            <a:ext cx="4343400" cy="22860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519680" y="5270500"/>
            <a:ext cx="42875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72시간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858000" y="5257800"/>
            <a:ext cx="4343400" cy="22860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908800" y="5270500"/>
            <a:ext cx="428752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27AE60"/>
                </a:solidFill>
                <a:latin typeface="맑은 고딕"/>
              </a:defRPr>
            </a:pPr>
            <a:r>
              <a:t>4~6시간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57200" y="5760720"/>
            <a:ext cx="11247120" cy="73152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0080" y="580644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맑은 고딕"/>
              </a:defRPr>
            </a:pPr>
            <a:r>
              <a:t>"Harvey는 MRI 장비 회사(GE Healthcare)입니다.  Eroom은 메이요 클리닉(Mayo Clinic)입니다."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0080" y="6126480"/>
            <a:ext cx="10881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1E90FF"/>
                </a:solidFill>
                <a:latin typeface="맑은 고딕"/>
              </a:defRPr>
            </a:pPr>
            <a:r>
              <a:t>GE는 장비를 팝니다 (좋은 비즈니스)  |  Mayo Clinic은 완치를 팝니다 (10배 더 큰 비즈니스)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90FF"/>
                </a:solidFill>
                <a:latin typeface="맑은 고딕"/>
              </a:defRPr>
            </a:pPr>
            <a:r>
              <a:t>기술 스택 다이어그램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Knowledge Graph의 힘 &amp; 환각 0%의 비밀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5303520" cy="256032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80160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74C3C"/>
                </a:solidFill>
                <a:latin typeface="맑은 고딕"/>
              </a:defRPr>
            </a:pPr>
            <a:r>
              <a:t>일반 AI (Harvey) = 단순 키워드 검색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질문: "부당해고 관련 판례 찾아줘"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AI: [키워드 매칭]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-&gt; "부당해고" 단어가 들어간 판례 1,000개 나열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사용자: 1,000개 중 어떤 게 관련있는지 수동 확인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결과: 변호사가 72시간 걸려 필터링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188720"/>
            <a:ext cx="5486400" cy="256032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80160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7AE60"/>
                </a:solidFill>
                <a:latin typeface="맑은 고딕"/>
              </a:defRPr>
            </a:pPr>
            <a:r>
              <a:t>Eroom = 지식그래프 기반 추론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691640"/>
            <a:ext cx="51206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질문: "부당해고 관련 판례 찾아줘"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Knowledge Graph 추론: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[부당해고] -&gt; 관련법 -&gt; [근로기준법 제23조]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  -&gt; [해고] -&gt; [근로계약]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  -&gt; [정당한 이유] -&gt; [징계 사유]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  -&gt; [관련 대법원 판례 15개] (관련성 순 정렬)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결과: 변호사가 2시간만에 확인 완료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3931920"/>
            <a:ext cx="5303520" cy="256032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4023360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74C3C"/>
                </a:solidFill>
                <a:latin typeface="맑은 고딕"/>
              </a:defRPr>
            </a:pPr>
            <a:r>
              <a:t>Harvey - 환각 발생 메커니즘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43484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사용자: "대법원 2023다12345 판례 요약해줘"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GPT-4: [확률적 텍스트 생성]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"대법원 2023다12345 판례는..."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(실제로는 존재하지 않는 판례일 수도!)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문제: GPT-4가 "그럴듯한" 판례를 만들어냄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= 환각 (Hallucination)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3931920"/>
            <a:ext cx="5486400" cy="256032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4023360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7AE60"/>
                </a:solidFill>
                <a:latin typeface="맑은 고딕"/>
              </a:defRPr>
            </a:pPr>
            <a:r>
              <a:t>Eroom - 구조적으로 환각 불가능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434840"/>
            <a:ext cx="51206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Step 1: Knowledge Graph에서 노드 탐색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Step 2: Graph DB에서 실제 판례 문서 조회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    -&gt; 존재하는 판례만 검색됨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Step 3: RAG로 판례 원문에서 직접 발췌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    -&gt; DB에 있는 내용만 출력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Step 4: 판례 번호 + 링크 자동 첨부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"존재하지 않는 판례"를 생성하는 것이 구조적으로 불가능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90FF"/>
                </a:solidFill>
                <a:latin typeface="맑은 고딕"/>
              </a:defRPr>
            </a:pPr>
            <a:r>
              <a:t>기술 다이어그램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MCP Server의 역할: 프로세스 자동 조율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188720"/>
            <a:ext cx="5303520" cy="274320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80160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74C3C"/>
                </a:solidFill>
                <a:latin typeface="맑은 고딕"/>
              </a:defRPr>
            </a:pPr>
            <a:r>
              <a:t>Without MCP (Harvey 방식)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49377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변호사: "판례 검색해줘"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-&gt; Tool 1 실행 -&gt; 결과 확인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변호사: "법조문 찾아줘"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-&gt; Tool 2 실행 -&gt; 결과 확인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변호사: "청구취지 작성해줘"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-&gt; Tool 3 실행 -&gt; 결과 확인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변호사: (Tool 1, 2, 3 결과를 수동으로 통합)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= 7번 이상 반복, 변호사가 전부 관리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188720"/>
            <a:ext cx="5486400" cy="274320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80160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7AE60"/>
                </a:solidFill>
                <a:latin typeface="맑은 고딕"/>
              </a:defRPr>
            </a:pPr>
            <a:r>
              <a:t>With MCP (Eroom 방식)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691640"/>
            <a:ext cx="512064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변호사: "이 사건으로 소장 작성해줘"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MCP Server (자동 조율):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Agent 1: 사건 분석 -&gt; 완료 -&gt; Agent 2에 전달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Agent 2: 법적 쟁점 도출 -&gt; 완료 -&gt; Agent 3에 전달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Agent 3: 판례 검색 (Knowledge Graph 활용)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[HITL] "변호사님, 이 전략으로 진행할까요?" -&gt; OK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  Agent 4~5: 청구취지 + 최종 소장 생성</a:t>
            </a: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100">
                <a:solidFill>
                  <a:srgbClr val="333333"/>
                </a:solidFill>
                <a:latin typeface="맑은 고딕"/>
              </a:defRPr>
            </a:pPr>
            <a:r>
              <a:t>= 단 1회 입력 + 2~3회 승인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1148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0B1D3A"/>
                </a:solidFill>
                <a:latin typeface="맑은 고딕"/>
              </a:defRPr>
            </a:pPr>
            <a:r>
              <a:t>왜 복제 불가능한가?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4754880"/>
            <a:ext cx="5303520" cy="182880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846320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39C12"/>
                </a:solidFill>
                <a:latin typeface="맑은 고딕"/>
              </a:defRPr>
            </a:pPr>
            <a:r>
              <a:t>Harvey를 복제하려면? (가능)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212080"/>
            <a:ext cx="49377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1. OpenAI API 계정 개설 (1일)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2. Prompt Engineering (3개월)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3. UI/UX 개발 (6개월)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총 9~12개월 / $2~5M -&gt; 충분한 자금이면 복제 가능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4754880"/>
            <a:ext cx="5486400" cy="182880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7AE60"/>
                </a:solidFill>
                <a:latin typeface="맑은 고딕"/>
              </a:defRPr>
            </a:pPr>
            <a:r>
              <a:t>Eroom을 복제하려면? (사실상 불가능)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5212080"/>
            <a:ext cx="51206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MCP Server 구축: 12개월 / $5M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Knowledge Graph: 24개월 / $10M (한국어 의미론)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Domain Expertise: 의사+변호사+AI박사 (운...)</a:t>
            </a:r>
          </a:p>
          <a:p>
            <a:pPr>
              <a:spcAft>
                <a:spcPts val="400"/>
              </a:spcAft>
              <a:defRPr sz="1000">
                <a:solidFill>
                  <a:srgbClr val="333333"/>
                </a:solidFill>
                <a:latin typeface="맑은 고딕"/>
              </a:defRPr>
            </a:pPr>
            <a:r>
              <a:t>총 36개월+ / $20M+ / 성공확률 &lt;30%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D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맑은 고딕"/>
              </a:defRPr>
            </a:pPr>
            <a:r>
              <a:t>Eroom의 Moat: 3중 방어선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10515600" cy="109728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239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맑은 고딕"/>
              </a:defRPr>
            </a:pPr>
            <a:r>
              <a:t>방어선 1: 기술적 진입장벽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54432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DDEE"/>
                </a:solidFill>
                <a:latin typeface="맑은 고딕"/>
              </a:defRPr>
            </a:pPr>
            <a:r>
              <a:t>MCP Server (3년 개발) + Knowledge Graph (3년 구축)</a:t>
            </a:r>
            <a:br/>
            <a:r>
              <a:t>복제 비용: $20M, 기간: 3년 -&gt; 삼성, 네이버도 쉽지 않음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377440"/>
            <a:ext cx="10515600" cy="1097280"/>
          </a:xfrm>
          <a:prstGeom prst="roundRect">
            <a:avLst/>
          </a:prstGeom>
          <a:solidFill>
            <a:srgbClr val="2E8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42824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맑은 고딕"/>
              </a:defRPr>
            </a:pPr>
            <a:r>
              <a:t>방어선 2: 네트워크 효과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3304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DDEE"/>
                </a:solidFill>
                <a:latin typeface="맑은 고딕"/>
              </a:defRPr>
            </a:pPr>
            <a:r>
              <a:t>사용자 증가 -&gt; 판례 DB 확장 / 전략 학습 -&gt; Agent 품질 exponential 향상</a:t>
            </a:r>
            <a:br/>
            <a:r>
              <a:t>선점 효과: 3년 앞서가면 영원히 앞섬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566160"/>
            <a:ext cx="10515600" cy="1097280"/>
          </a:xfrm>
          <a:prstGeom prst="round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61696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맑은 고딕"/>
              </a:defRPr>
            </a:pPr>
            <a:r>
              <a:t>방어선 3: Domain Expertise (복제 불가능)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92176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DDEE"/>
                </a:solidFill>
                <a:latin typeface="맑은 고딕"/>
              </a:defRPr>
            </a:pPr>
            <a:r>
              <a:t>의사+변호사+AI 박사의 3년 협업 노하우</a:t>
            </a:r>
            <a:br/>
            <a:r>
              <a:t>이것은 "돈"으로 살 수 없음 -&gt; Harvey도 이것은 못 따라옴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846320"/>
            <a:ext cx="10515600" cy="731520"/>
          </a:xfrm>
          <a:prstGeom prst="roundRect">
            <a:avLst/>
          </a:prstGeom>
          <a:solidFill>
            <a:srgbClr val="14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89204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E90FF"/>
                </a:solidFill>
                <a:latin typeface="맑은 고딕"/>
              </a:defRPr>
            </a:pPr>
            <a:r>
              <a:t>복제 불가능한 인재 조합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212080"/>
            <a:ext cx="10149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BBCCDD"/>
                </a:solidFill>
                <a:latin typeface="맑은 고딕"/>
              </a:defRPr>
            </a:pPr>
            <a:r>
              <a:t>성용배 (의사+변호사 15년)  |  안종선 (KAIST AI 박사)  |  박현민 (삼성 임원 + VC)  -&gt; 이 조합 재현 확률 &lt; 1%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760720"/>
            <a:ext cx="10515600" cy="82296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806440"/>
            <a:ext cx="10149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맑은 고딕"/>
              </a:defRPr>
            </a:pPr>
            <a:r>
              <a:t>최종 비유: Eroom = 테슬라, Harvey = GM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617220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  <a:latin typeface="맑은 고딕"/>
              </a:defRPr>
            </a:pPr>
            <a:r>
              <a:t>GM에 투자 -&gt; 안전하지만 2배 수익  |  테슬라에 투자 -&gt; 100배 수익  |  Eroom = Harvey가 증명했으므로 "위험은 줄고, 수익은 100배"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